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7" r:id="rId2"/>
    <p:sldId id="259" r:id="rId3"/>
    <p:sldId id="272" r:id="rId4"/>
    <p:sldId id="283" r:id="rId5"/>
    <p:sldId id="284" r:id="rId6"/>
    <p:sldId id="285" r:id="rId7"/>
    <p:sldId id="286" r:id="rId8"/>
    <p:sldId id="287" r:id="rId9"/>
    <p:sldId id="262" r:id="rId10"/>
    <p:sldId id="260" r:id="rId11"/>
    <p:sldId id="261" r:id="rId12"/>
    <p:sldId id="270" r:id="rId13"/>
    <p:sldId id="271" r:id="rId14"/>
    <p:sldId id="273" r:id="rId15"/>
    <p:sldId id="263" r:id="rId16"/>
    <p:sldId id="264" r:id="rId17"/>
    <p:sldId id="265" r:id="rId18"/>
    <p:sldId id="269" r:id="rId19"/>
    <p:sldId id="274" r:id="rId20"/>
    <p:sldId id="275" r:id="rId21"/>
    <p:sldId id="276" r:id="rId22"/>
    <p:sldId id="281" r:id="rId23"/>
    <p:sldId id="278" r:id="rId24"/>
    <p:sldId id="277" r:id="rId25"/>
    <p:sldId id="279" r:id="rId26"/>
    <p:sldId id="280" r:id="rId27"/>
    <p:sldId id="282" r:id="rId28"/>
    <p:sldId id="267" r:id="rId29"/>
    <p:sldId id="268" r:id="rId30"/>
  </p:sldIdLst>
  <p:sldSz cx="14630400" cy="8229600"/>
  <p:notesSz cx="8229600" cy="14630400"/>
  <p:embeddedFontLst>
    <p:embeddedFont>
      <p:font typeface="DM Sans Medium" pitchFamily="2" charset="0"/>
      <p:regular r:id="rId32"/>
    </p:embeddedFont>
    <p:embeddedFont>
      <p:font typeface="Lucida Bright" panose="02040602050505020304" pitchFamily="18"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70718E"/>
    <a:srgbClr val="136AA1"/>
    <a:srgbClr val="571154"/>
    <a:srgbClr val="74166F"/>
    <a:srgbClr val="1A8ED6"/>
    <a:srgbClr val="4E851E"/>
    <a:srgbClr val="6DAF27"/>
    <a:srgbClr val="FA9326"/>
    <a:srgbClr val="D36F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828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0855-9B03-CDE1-090E-688F571A9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0BD4B-37E9-ABB2-19D5-BBBB8E34C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E7785-8202-4C76-3932-931974CD88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C368D-7984-BBBE-F8CB-B48922E500AA}"/>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6086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98733" y="1191320"/>
            <a:ext cx="13632960" cy="328416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8320"/>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endParaRPr/>
          </a:p>
        </p:txBody>
      </p:sp>
      <p:sp>
        <p:nvSpPr>
          <p:cNvPr id="11" name="Google Shape;11;p2"/>
          <p:cNvSpPr txBox="1">
            <a:spLocks noGrp="1"/>
          </p:cNvSpPr>
          <p:nvPr>
            <p:ph type="subTitle" idx="1"/>
          </p:nvPr>
        </p:nvSpPr>
        <p:spPr>
          <a:xfrm>
            <a:off x="498720" y="4534600"/>
            <a:ext cx="13632960" cy="126816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4480"/>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endParaRPr/>
          </a:p>
        </p:txBody>
      </p:sp>
      <p:sp>
        <p:nvSpPr>
          <p:cNvPr id="12" name="Google Shape;12;p2"/>
          <p:cNvSpPr txBox="1">
            <a:spLocks noGrp="1"/>
          </p:cNvSpPr>
          <p:nvPr>
            <p:ph type="sldNum" idx="12"/>
          </p:nvPr>
        </p:nvSpPr>
        <p:spPr>
          <a:xfrm>
            <a:off x="13555933" y="7461148"/>
            <a:ext cx="877920" cy="62976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2483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microsoft.com/office/2007/relationships/hdphoto" Target="../media/hdphoto5.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hyperlink" Target="https://www.case.org/research/surveys/case-insights-voluntary-support-education" TargetMode="External"/><Relationship Id="rId3" Type="http://schemas.openxmlformats.org/officeDocument/2006/relationships/hyperlink" Target="http://www.iitkalumni.org/" TargetMode="External"/><Relationship Id="rId7" Type="http://schemas.openxmlformats.org/officeDocument/2006/relationships/hyperlink" Target="https://doi.org/10.1080/10437797.2019.1600445"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www.alumni.ucla.edu/" TargetMode="External"/><Relationship Id="rId5" Type="http://schemas.openxmlformats.org/officeDocument/2006/relationships/hyperlink" Target="http://www.alumni.itmb.edu/" TargetMode="External"/><Relationship Id="rId10" Type="http://schemas.microsoft.com/office/2007/relationships/hdphoto" Target="../media/hdphoto6.wdp"/><Relationship Id="rId4" Type="http://schemas.openxmlformats.org/officeDocument/2006/relationships/hyperlink" Target="http://www.alumni.princeton.edu/" TargetMode="Externa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6703/IJASE.202106_18(4).004" TargetMode="External"/><Relationship Id="rId2" Type="http://schemas.openxmlformats.org/officeDocument/2006/relationships/hyperlink" Target="https://iso25000.com/index.php/en/iso-25000-standards/iso-25010" TargetMode="External"/><Relationship Id="rId1" Type="http://schemas.openxmlformats.org/officeDocument/2006/relationships/slideLayout" Target="../slideLayouts/slideLayout11.xml"/><Relationship Id="rId4" Type="http://schemas.openxmlformats.org/officeDocument/2006/relationships/hyperlink" Target="https://doi.org/10.5430/ijhe.v8n5p176"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1204140" y="356238"/>
            <a:ext cx="12222109" cy="1625280"/>
          </a:xfrm>
          <a:prstGeom prst="rect">
            <a:avLst/>
          </a:prstGeom>
          <a:noFill/>
          <a:ln>
            <a:noFill/>
          </a:ln>
        </p:spPr>
      </p:pic>
      <p:sp>
        <p:nvSpPr>
          <p:cNvPr id="56" name="Google Shape;56;p13"/>
          <p:cNvSpPr txBox="1"/>
          <p:nvPr/>
        </p:nvSpPr>
        <p:spPr>
          <a:xfrm>
            <a:off x="480480" y="2732350"/>
            <a:ext cx="13669440" cy="984837"/>
          </a:xfrm>
          <a:prstGeom prst="rect">
            <a:avLst/>
          </a:prstGeom>
          <a:noFill/>
          <a:ln>
            <a:noFill/>
          </a:ln>
        </p:spPr>
        <p:txBody>
          <a:bodyPr spcFirstLastPara="1" wrap="square" lIns="146280" tIns="146280" rIns="146280" bIns="146280" anchor="t" anchorCtr="0">
            <a:spAutoFit/>
          </a:bodyPr>
          <a:lstStyle/>
          <a:p>
            <a:pPr algn="ctr" defTabSz="1463004">
              <a:buClr>
                <a:srgbClr val="000000"/>
              </a:buClr>
              <a:buSzPts val="1100"/>
            </a:pPr>
            <a:r>
              <a:rPr lang="en-IN" sz="1920" b="1" kern="0" dirty="0">
                <a:solidFill>
                  <a:srgbClr val="000000">
                    <a:lumMod val="95000"/>
                    <a:lumOff val="5000"/>
                  </a:srgbClr>
                </a:solidFill>
                <a:latin typeface="Times New Roman" panose="02020603050405020304" pitchFamily="18" charset="0"/>
                <a:ea typeface="Merriweather"/>
                <a:cs typeface="Times New Roman" panose="02020603050405020304" pitchFamily="18" charset="0"/>
                <a:sym typeface="Merriweather"/>
              </a:rPr>
              <a:t>Project on</a:t>
            </a:r>
            <a:endParaRPr sz="1920" b="1" kern="0" dirty="0">
              <a:solidFill>
                <a:srgbClr val="000000">
                  <a:lumMod val="95000"/>
                  <a:lumOff val="5000"/>
                </a:srgbClr>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buSzPts val="1100"/>
            </a:pPr>
            <a:r>
              <a:rPr lang="en-GB" sz="2560" b="1" kern="0" dirty="0">
                <a:solidFill>
                  <a:srgbClr val="00B050"/>
                </a:solidFill>
                <a:latin typeface="Times New Roman" panose="02020603050405020304" pitchFamily="18" charset="0"/>
                <a:ea typeface="Merriweather"/>
                <a:cs typeface="Times New Roman" panose="02020603050405020304" pitchFamily="18" charset="0"/>
                <a:sym typeface="Merriweather"/>
              </a:rPr>
              <a:t>“Alumni Management Portal .”</a:t>
            </a:r>
            <a:endParaRPr sz="2560" b="1" kern="0" dirty="0">
              <a:solidFill>
                <a:srgbClr val="00B050"/>
              </a:solidFill>
              <a:latin typeface="Times New Roman" panose="02020603050405020304" pitchFamily="18" charset="0"/>
              <a:ea typeface="Merriweather"/>
              <a:cs typeface="Times New Roman" panose="02020603050405020304" pitchFamily="18" charset="0"/>
              <a:sym typeface="Merriweather"/>
            </a:endParaRPr>
          </a:p>
        </p:txBody>
      </p:sp>
      <p:sp>
        <p:nvSpPr>
          <p:cNvPr id="57" name="Google Shape;57;p13"/>
          <p:cNvSpPr txBox="1"/>
          <p:nvPr/>
        </p:nvSpPr>
        <p:spPr>
          <a:xfrm>
            <a:off x="4944374" y="6195448"/>
            <a:ext cx="4470793" cy="1329546"/>
          </a:xfrm>
          <a:prstGeom prst="rect">
            <a:avLst/>
          </a:prstGeom>
          <a:noFill/>
          <a:ln>
            <a:noFill/>
          </a:ln>
        </p:spPr>
        <p:txBody>
          <a:bodyPr spcFirstLastPara="1" wrap="square" lIns="146280" tIns="146280" rIns="146280" bIns="146280" anchor="t" anchorCtr="0">
            <a:spAutoFit/>
          </a:bodyPr>
          <a:lstStyle/>
          <a:p>
            <a:pPr algn="ctr" defTabSz="1463004">
              <a:buClr>
                <a:srgbClr val="000000"/>
              </a:buClr>
            </a:pPr>
            <a:r>
              <a:rPr lang="en-GB" sz="2240" b="1" kern="0" dirty="0">
                <a:solidFill>
                  <a:srgbClr val="CC0000"/>
                </a:solidFill>
                <a:latin typeface="Times New Roman" panose="02020603050405020304" pitchFamily="18" charset="0"/>
                <a:ea typeface="Merriweather"/>
                <a:cs typeface="Times New Roman" panose="02020603050405020304" pitchFamily="18" charset="0"/>
                <a:sym typeface="Merriweather"/>
              </a:rPr>
              <a:t>Head of Department</a:t>
            </a:r>
            <a:endPar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pPr>
            <a:r>
              <a:rPr lang="en-GB" sz="224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Dr.</a:t>
            </a: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 </a:t>
            </a:r>
            <a:r>
              <a:rPr lang="en-GB" sz="224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A.K.Patil</a:t>
            </a: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 </a:t>
            </a:r>
          </a:p>
          <a:p>
            <a:pPr algn="ctr" defTabSz="1463004">
              <a:buClr>
                <a:srgbClr val="000000"/>
              </a:buClr>
            </a:pP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(Head of Department E&amp;TC)</a:t>
            </a:r>
            <a:r>
              <a:rPr lang="en-GB" sz="2240" b="1" kern="0" dirty="0">
                <a:solidFill>
                  <a:srgbClr val="595959"/>
                </a:solidFill>
                <a:latin typeface="Merriweather"/>
                <a:ea typeface="Merriweather"/>
                <a:cs typeface="Merriweather"/>
                <a:sym typeface="Merriweather"/>
              </a:rPr>
              <a:t> </a:t>
            </a:r>
            <a:endParaRPr sz="2240" b="1" kern="0" dirty="0">
              <a:solidFill>
                <a:srgbClr val="595959"/>
              </a:solidFill>
              <a:latin typeface="Merriweather"/>
              <a:ea typeface="Merriweather"/>
              <a:cs typeface="Merriweather"/>
              <a:sym typeface="Merriweather"/>
            </a:endParaRPr>
          </a:p>
        </p:txBody>
      </p:sp>
      <p:sp>
        <p:nvSpPr>
          <p:cNvPr id="2" name="Google Shape;57;p13">
            <a:extLst>
              <a:ext uri="{FF2B5EF4-FFF2-40B4-BE49-F238E27FC236}">
                <a16:creationId xmlns:a16="http://schemas.microsoft.com/office/drawing/2014/main" id="{DB4683DC-D212-B7E3-E07C-50362442D04C}"/>
              </a:ext>
            </a:extLst>
          </p:cNvPr>
          <p:cNvSpPr txBox="1"/>
          <p:nvPr/>
        </p:nvSpPr>
        <p:spPr>
          <a:xfrm>
            <a:off x="1004706" y="6178393"/>
            <a:ext cx="4075093" cy="1329546"/>
          </a:xfrm>
          <a:prstGeom prst="rect">
            <a:avLst/>
          </a:prstGeom>
          <a:noFill/>
          <a:ln>
            <a:noFill/>
          </a:ln>
        </p:spPr>
        <p:txBody>
          <a:bodyPr spcFirstLastPara="1" wrap="square" lIns="146280" tIns="146280" rIns="146280" bIns="146280" anchor="t" anchorCtr="0">
            <a:spAutoFit/>
          </a:bodyPr>
          <a:lstStyle/>
          <a:p>
            <a:pPr algn="ctr" defTabSz="1463004">
              <a:buClr>
                <a:srgbClr val="000000"/>
              </a:buClr>
            </a:pPr>
            <a:r>
              <a:rPr lang="en-US" sz="2240" b="1" kern="0" dirty="0">
                <a:solidFill>
                  <a:srgbClr val="CC0000"/>
                </a:solidFill>
                <a:latin typeface="Times New Roman" panose="02020603050405020304" pitchFamily="18" charset="0"/>
                <a:ea typeface="Merriweather"/>
                <a:cs typeface="Times New Roman" panose="02020603050405020304" pitchFamily="18" charset="0"/>
                <a:sym typeface="Merriweather"/>
              </a:rPr>
              <a:t>Coordinator </a:t>
            </a:r>
            <a:endPar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pP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Prof. </a:t>
            </a:r>
            <a:r>
              <a:rPr lang="en-GB" sz="224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J.P.Botkar</a:t>
            </a:r>
            <a:endPar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pP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(Department E&amp;TC) </a:t>
            </a:r>
            <a:endParaRPr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p:txBody>
      </p:sp>
      <p:sp>
        <p:nvSpPr>
          <p:cNvPr id="3" name="Google Shape;57;p13">
            <a:extLst>
              <a:ext uri="{FF2B5EF4-FFF2-40B4-BE49-F238E27FC236}">
                <a16:creationId xmlns:a16="http://schemas.microsoft.com/office/drawing/2014/main" id="{1B588FB9-11C9-6251-3067-F99F021B0441}"/>
              </a:ext>
            </a:extLst>
          </p:cNvPr>
          <p:cNvSpPr txBox="1"/>
          <p:nvPr/>
        </p:nvSpPr>
        <p:spPr>
          <a:xfrm>
            <a:off x="8297688" y="6177760"/>
            <a:ext cx="6332713" cy="1329546"/>
          </a:xfrm>
          <a:prstGeom prst="rect">
            <a:avLst/>
          </a:prstGeom>
          <a:noFill/>
          <a:ln>
            <a:noFill/>
          </a:ln>
        </p:spPr>
        <p:txBody>
          <a:bodyPr spcFirstLastPara="1" wrap="square" lIns="146280" tIns="146280" rIns="146280" bIns="146280" anchor="t" anchorCtr="0">
            <a:spAutoFit/>
          </a:bodyPr>
          <a:lstStyle/>
          <a:p>
            <a:pPr algn="ctr" defTabSz="1463004">
              <a:buClr>
                <a:srgbClr val="000000"/>
              </a:buClr>
            </a:pPr>
            <a:r>
              <a:rPr lang="en-US" sz="2240" b="1" kern="0" dirty="0">
                <a:solidFill>
                  <a:srgbClr val="CC0000"/>
                </a:solidFill>
                <a:latin typeface="Times New Roman" panose="02020603050405020304" pitchFamily="18" charset="0"/>
                <a:ea typeface="Merriweather"/>
                <a:cs typeface="Times New Roman" panose="02020603050405020304" pitchFamily="18" charset="0"/>
                <a:sym typeface="Merriweather"/>
              </a:rPr>
              <a:t>Principle</a:t>
            </a:r>
            <a:endPar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pPr>
            <a:r>
              <a:rPr lang="en-GB" sz="224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Dr.</a:t>
            </a: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 </a:t>
            </a:r>
            <a:r>
              <a:rPr lang="en-GB" sz="224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U.P.Naik</a:t>
            </a:r>
            <a:endPar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pP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a:t>
            </a:r>
            <a:r>
              <a:rPr lang="en-US"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D.V.V.P. COE Ahmednagar)</a:t>
            </a:r>
            <a:r>
              <a:rPr lang="en-GB" sz="2240" b="1" kern="0" dirty="0">
                <a:solidFill>
                  <a:srgbClr val="595959"/>
                </a:solidFill>
                <a:latin typeface="Times New Roman" panose="02020603050405020304" pitchFamily="18" charset="0"/>
                <a:ea typeface="Merriweather"/>
                <a:cs typeface="Times New Roman" panose="02020603050405020304" pitchFamily="18" charset="0"/>
                <a:sym typeface="Merriweather"/>
              </a:rPr>
              <a:t> </a:t>
            </a:r>
          </a:p>
        </p:txBody>
      </p:sp>
      <p:sp>
        <p:nvSpPr>
          <p:cNvPr id="4" name="Slide Number Placeholder 3">
            <a:extLst>
              <a:ext uri="{FF2B5EF4-FFF2-40B4-BE49-F238E27FC236}">
                <a16:creationId xmlns:a16="http://schemas.microsoft.com/office/drawing/2014/main" id="{FE83BEBB-FD05-76D6-4723-24A9ECF769D5}"/>
              </a:ext>
            </a:extLst>
          </p:cNvPr>
          <p:cNvSpPr>
            <a:spLocks noGrp="1"/>
          </p:cNvSpPr>
          <p:nvPr>
            <p:ph type="sldNum" idx="12"/>
          </p:nvPr>
        </p:nvSpPr>
        <p:spPr/>
        <p:txBody>
          <a:bodyPr/>
          <a:lstStyle/>
          <a:p>
            <a:pPr defTabSz="1463004">
              <a:buClr>
                <a:srgbClr val="000000"/>
              </a:buClr>
            </a:pPr>
            <a:fld id="{00000000-1234-1234-1234-123412341234}" type="slidenum">
              <a:rPr lang="en-GB" kern="0">
                <a:solidFill>
                  <a:srgbClr val="595959"/>
                </a:solidFill>
                <a:latin typeface="Arial"/>
                <a:cs typeface="Arial"/>
                <a:sym typeface="Arial"/>
              </a:rPr>
              <a:pPr defTabSz="1463004">
                <a:buClr>
                  <a:srgbClr val="000000"/>
                </a:buClr>
              </a:pPr>
              <a:t>1</a:t>
            </a:fld>
            <a:endParaRPr lang="en-GB" kern="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1D8413DA-6233-199C-37A2-143DD136338C}"/>
              </a:ext>
            </a:extLst>
          </p:cNvPr>
          <p:cNvSpPr txBox="1"/>
          <p:nvPr/>
        </p:nvSpPr>
        <p:spPr>
          <a:xfrm>
            <a:off x="2583192" y="1858203"/>
            <a:ext cx="9464006" cy="880241"/>
          </a:xfrm>
          <a:prstGeom prst="rect">
            <a:avLst/>
          </a:prstGeom>
          <a:noFill/>
        </p:spPr>
        <p:txBody>
          <a:bodyPr wrap="square" rtlCol="0">
            <a:spAutoFit/>
          </a:bodyPr>
          <a:lstStyle/>
          <a:p>
            <a:pPr algn="ctr" defTabSz="1463004">
              <a:buClr>
                <a:srgbClr val="000000"/>
              </a:buClr>
            </a:pPr>
            <a:r>
              <a:rPr lang="en-US" sz="2560" b="1" kern="0" dirty="0">
                <a:solidFill>
                  <a:srgbClr val="013F86"/>
                </a:solidFill>
                <a:latin typeface="Times New Roman" panose="02020603050405020304" pitchFamily="18" charset="0"/>
                <a:ea typeface="Merriweather Black"/>
                <a:cs typeface="Times New Roman" panose="02020603050405020304" pitchFamily="18" charset="0"/>
                <a:sym typeface="Merriweather Black"/>
              </a:rPr>
              <a:t>Department of </a:t>
            </a:r>
          </a:p>
          <a:p>
            <a:pPr algn="ctr" defTabSz="1463004">
              <a:buClr>
                <a:srgbClr val="000000"/>
              </a:buClr>
            </a:pPr>
            <a:r>
              <a:rPr lang="en-US" sz="2560" b="1" kern="0" dirty="0">
                <a:solidFill>
                  <a:srgbClr val="013F86"/>
                </a:solidFill>
                <a:latin typeface="Times New Roman" panose="02020603050405020304" pitchFamily="18" charset="0"/>
                <a:ea typeface="Merriweather Black"/>
                <a:cs typeface="Times New Roman" panose="02020603050405020304" pitchFamily="18" charset="0"/>
                <a:sym typeface="Merriweather Black"/>
              </a:rPr>
              <a:t>Electronics and Telecommunication</a:t>
            </a:r>
            <a:endParaRPr lang="en-IN" sz="2560" b="1" kern="0" dirty="0">
              <a:solidFill>
                <a:srgbClr val="013F86"/>
              </a:solidFill>
              <a:latin typeface="Arial"/>
              <a:cs typeface="Arial"/>
              <a:sym typeface="Arial"/>
            </a:endParaRPr>
          </a:p>
        </p:txBody>
      </p:sp>
      <p:sp>
        <p:nvSpPr>
          <p:cNvPr id="7" name="Google Shape;56;p13">
            <a:extLst>
              <a:ext uri="{FF2B5EF4-FFF2-40B4-BE49-F238E27FC236}">
                <a16:creationId xmlns:a16="http://schemas.microsoft.com/office/drawing/2014/main" id="{85A9D536-C39E-1124-7D27-D9ECC2B86DEB}"/>
              </a:ext>
            </a:extLst>
          </p:cNvPr>
          <p:cNvSpPr txBox="1"/>
          <p:nvPr/>
        </p:nvSpPr>
        <p:spPr>
          <a:xfrm>
            <a:off x="480480" y="3928109"/>
            <a:ext cx="13669440" cy="1440346"/>
          </a:xfrm>
          <a:prstGeom prst="rect">
            <a:avLst/>
          </a:prstGeom>
          <a:noFill/>
          <a:ln>
            <a:noFill/>
          </a:ln>
        </p:spPr>
        <p:txBody>
          <a:bodyPr spcFirstLastPara="1" wrap="square" lIns="146280" tIns="146280" rIns="146280" bIns="146280" anchor="ctr" anchorCtr="0">
            <a:spAutoFit/>
          </a:bodyPr>
          <a:lstStyle/>
          <a:p>
            <a:pPr algn="ctr" defTabSz="1463004">
              <a:buClr>
                <a:srgbClr val="000000"/>
              </a:buClr>
              <a:buSzPts val="1100"/>
            </a:pPr>
            <a:r>
              <a:rPr lang="en-IN" sz="1680" b="1" kern="0" dirty="0">
                <a:solidFill>
                  <a:srgbClr val="000000">
                    <a:lumMod val="95000"/>
                    <a:lumOff val="5000"/>
                  </a:srgbClr>
                </a:solidFill>
                <a:latin typeface="Times New Roman" panose="02020603050405020304" pitchFamily="18" charset="0"/>
                <a:ea typeface="Merriweather"/>
                <a:cs typeface="Times New Roman" panose="02020603050405020304" pitchFamily="18" charset="0"/>
                <a:sym typeface="Merriweather"/>
              </a:rPr>
              <a:t>By</a:t>
            </a:r>
            <a:endParaRPr sz="1680" b="1" kern="0" dirty="0">
              <a:solidFill>
                <a:srgbClr val="000000">
                  <a:lumMod val="95000"/>
                  <a:lumOff val="5000"/>
                </a:srgbClr>
              </a:solidFill>
              <a:latin typeface="Times New Roman" panose="02020603050405020304" pitchFamily="18" charset="0"/>
              <a:ea typeface="Merriweather"/>
              <a:cs typeface="Times New Roman" panose="02020603050405020304" pitchFamily="18" charset="0"/>
              <a:sym typeface="Merriweather"/>
            </a:endParaRPr>
          </a:p>
          <a:p>
            <a:pPr algn="ctr" defTabSz="1463004">
              <a:buClr>
                <a:srgbClr val="000000"/>
              </a:buClr>
              <a:buSzPts val="1100"/>
            </a:pPr>
            <a:r>
              <a:rPr lang="en-GB" sz="1920" b="1" kern="0" dirty="0">
                <a:solidFill>
                  <a:srgbClr val="595959"/>
                </a:solidFill>
                <a:latin typeface="Times New Roman" panose="02020603050405020304" pitchFamily="18" charset="0"/>
                <a:ea typeface="Merriweather"/>
                <a:cs typeface="Times New Roman" panose="02020603050405020304" pitchFamily="18" charset="0"/>
                <a:sym typeface="Merriweather"/>
              </a:rPr>
              <a:t>1. Dhangar Yadnynesh K. (B400090102)</a:t>
            </a:r>
          </a:p>
          <a:p>
            <a:pPr algn="ctr" defTabSz="1463004">
              <a:buClr>
                <a:srgbClr val="000000"/>
              </a:buClr>
              <a:buSzPts val="1100"/>
            </a:pPr>
            <a:r>
              <a:rPr lang="en-GB" sz="1920" b="1" kern="0" dirty="0">
                <a:solidFill>
                  <a:srgbClr val="595959"/>
                </a:solidFill>
                <a:latin typeface="Times New Roman" panose="02020603050405020304" pitchFamily="18" charset="0"/>
                <a:ea typeface="Merriweather"/>
                <a:cs typeface="Times New Roman" panose="02020603050405020304" pitchFamily="18" charset="0"/>
                <a:sym typeface="Merriweather"/>
              </a:rPr>
              <a:t>2. </a:t>
            </a:r>
            <a:r>
              <a:rPr lang="en-GB" sz="1920" b="1" kern="0" dirty="0" err="1">
                <a:solidFill>
                  <a:srgbClr val="595959"/>
                </a:solidFill>
                <a:latin typeface="Times New Roman" panose="02020603050405020304" pitchFamily="18" charset="0"/>
                <a:ea typeface="Merriweather"/>
                <a:cs typeface="Times New Roman" panose="02020603050405020304" pitchFamily="18" charset="0"/>
                <a:sym typeface="Merriweather"/>
              </a:rPr>
              <a:t>Gudgal</a:t>
            </a:r>
            <a:r>
              <a:rPr lang="en-GB" sz="1920" b="1" kern="0" dirty="0">
                <a:solidFill>
                  <a:srgbClr val="595959"/>
                </a:solidFill>
                <a:latin typeface="Times New Roman" panose="02020603050405020304" pitchFamily="18" charset="0"/>
                <a:ea typeface="Merriweather"/>
                <a:cs typeface="Times New Roman" panose="02020603050405020304" pitchFamily="18" charset="0"/>
                <a:sym typeface="Merriweather"/>
              </a:rPr>
              <a:t> Aniket N. (B400090112)</a:t>
            </a:r>
          </a:p>
          <a:p>
            <a:pPr algn="ctr" defTabSz="1463004">
              <a:buClr>
                <a:srgbClr val="000000"/>
              </a:buClr>
              <a:buSzPts val="1100"/>
            </a:pPr>
            <a:r>
              <a:rPr lang="en-GB" sz="1920" b="1" kern="0" dirty="0">
                <a:solidFill>
                  <a:srgbClr val="595959"/>
                </a:solidFill>
                <a:latin typeface="Times New Roman" panose="02020603050405020304" pitchFamily="18" charset="0"/>
                <a:ea typeface="Merriweather"/>
                <a:cs typeface="Times New Roman" panose="02020603050405020304" pitchFamily="18" charset="0"/>
                <a:sym typeface="Merriweather"/>
              </a:rPr>
              <a:t>3. Kulkarni Shubham M. (B400090129)</a:t>
            </a:r>
            <a:endParaRPr sz="1920" b="1" kern="0" dirty="0">
              <a:solidFill>
                <a:srgbClr val="595959"/>
              </a:solidFill>
              <a:latin typeface="Times New Roman" panose="02020603050405020304" pitchFamily="18" charset="0"/>
              <a:ea typeface="Merriweather"/>
              <a:cs typeface="Times New Roman" panose="02020603050405020304" pitchFamily="18" charset="0"/>
              <a:sym typeface="Merriweather"/>
            </a:endParaRPr>
          </a:p>
        </p:txBody>
      </p:sp>
      <p:sp>
        <p:nvSpPr>
          <p:cNvPr id="9" name="Google Shape;56;p13">
            <a:extLst>
              <a:ext uri="{FF2B5EF4-FFF2-40B4-BE49-F238E27FC236}">
                <a16:creationId xmlns:a16="http://schemas.microsoft.com/office/drawing/2014/main" id="{3DED421B-E9EA-5881-36F2-D66F1D547851}"/>
              </a:ext>
            </a:extLst>
          </p:cNvPr>
          <p:cNvSpPr txBox="1"/>
          <p:nvPr/>
        </p:nvSpPr>
        <p:spPr>
          <a:xfrm>
            <a:off x="480480" y="5245405"/>
            <a:ext cx="13669440" cy="849415"/>
          </a:xfrm>
          <a:prstGeom prst="rect">
            <a:avLst/>
          </a:prstGeom>
          <a:noFill/>
          <a:ln>
            <a:noFill/>
          </a:ln>
        </p:spPr>
        <p:txBody>
          <a:bodyPr spcFirstLastPara="1" wrap="square" lIns="146280" tIns="146280" rIns="146280" bIns="146280" anchor="ctr" anchorCtr="0">
            <a:spAutoFit/>
          </a:bodyPr>
          <a:lstStyle/>
          <a:p>
            <a:pPr algn="ctr" defTabSz="1463004">
              <a:buClr>
                <a:srgbClr val="000000"/>
              </a:buClr>
              <a:buSzPts val="1100"/>
            </a:pPr>
            <a:r>
              <a:rPr lang="en-IN" sz="1680" b="1" kern="0" dirty="0">
                <a:solidFill>
                  <a:srgbClr val="000000">
                    <a:lumMod val="95000"/>
                    <a:lumOff val="5000"/>
                  </a:srgbClr>
                </a:solidFill>
                <a:latin typeface="Times New Roman" panose="02020603050405020304" pitchFamily="18" charset="0"/>
                <a:ea typeface="Merriweather"/>
                <a:cs typeface="Times New Roman" panose="02020603050405020304" pitchFamily="18" charset="0"/>
                <a:sym typeface="Merriweather"/>
              </a:rPr>
              <a:t>Guided By</a:t>
            </a:r>
          </a:p>
          <a:p>
            <a:pPr algn="ctr" defTabSz="1463004">
              <a:buClr>
                <a:srgbClr val="000000"/>
              </a:buClr>
              <a:buSzPts val="1100"/>
            </a:pPr>
            <a:r>
              <a:rPr lang="en-IN" sz="1920" b="1" kern="0" dirty="0">
                <a:solidFill>
                  <a:srgbClr val="595959"/>
                </a:solidFill>
                <a:latin typeface="Times New Roman" panose="02020603050405020304" pitchFamily="18" charset="0"/>
                <a:cs typeface="Times New Roman" panose="02020603050405020304" pitchFamily="18" charset="0"/>
                <a:sym typeface="Merriweather"/>
              </a:rPr>
              <a:t>Prof. C.K. </a:t>
            </a:r>
            <a:r>
              <a:rPr lang="en-IN" sz="1920" b="1" kern="0" dirty="0" err="1">
                <a:solidFill>
                  <a:srgbClr val="595959"/>
                </a:solidFill>
                <a:latin typeface="Times New Roman" panose="02020603050405020304" pitchFamily="18" charset="0"/>
                <a:cs typeface="Times New Roman" panose="02020603050405020304" pitchFamily="18" charset="0"/>
                <a:sym typeface="Merriweather"/>
              </a:rPr>
              <a:t>Kalawade</a:t>
            </a:r>
            <a:r>
              <a:rPr lang="en-IN" sz="1920" b="1" kern="0" dirty="0">
                <a:solidFill>
                  <a:srgbClr val="595959"/>
                </a:solidFill>
                <a:latin typeface="Times New Roman" panose="02020603050405020304" pitchFamily="18" charset="0"/>
                <a:cs typeface="Times New Roman" panose="02020603050405020304" pitchFamily="18" charset="0"/>
                <a:sym typeface="Merriweather"/>
              </a:rPr>
              <a:t> (Associate Professor, E&amp;TC)</a:t>
            </a:r>
            <a:endParaRPr sz="1920" b="1" kern="0" dirty="0">
              <a:solidFill>
                <a:srgbClr val="595959"/>
              </a:solidFill>
              <a:latin typeface="Times New Roman" panose="02020603050405020304" pitchFamily="18" charset="0"/>
              <a:cs typeface="Times New Roman" panose="02020603050405020304" pitchFamily="18" charset="0"/>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C19E5EC-DBDC-A7E8-334D-49A022167F62}"/>
              </a:ext>
            </a:extLst>
          </p:cNvPr>
          <p:cNvSpPr/>
          <p:nvPr/>
        </p:nvSpPr>
        <p:spPr>
          <a:xfrm>
            <a:off x="1644610" y="7120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Literature Survey</a:t>
            </a:r>
            <a:endParaRPr lang="en-US" sz="4450" dirty="0"/>
          </a:p>
        </p:txBody>
      </p:sp>
      <p:sp>
        <p:nvSpPr>
          <p:cNvPr id="14" name="Shape 1">
            <a:extLst>
              <a:ext uri="{FF2B5EF4-FFF2-40B4-BE49-F238E27FC236}">
                <a16:creationId xmlns:a16="http://schemas.microsoft.com/office/drawing/2014/main" id="{7CBD7685-0AA7-F828-B43E-7409325F0BAF}"/>
              </a:ext>
            </a:extLst>
          </p:cNvPr>
          <p:cNvSpPr/>
          <p:nvPr/>
        </p:nvSpPr>
        <p:spPr>
          <a:xfrm>
            <a:off x="796653" y="1129486"/>
            <a:ext cx="30480" cy="5463183"/>
          </a:xfrm>
          <a:prstGeom prst="roundRect">
            <a:avLst>
              <a:gd name="adj" fmla="val 111628"/>
            </a:avLst>
          </a:prstGeom>
          <a:solidFill>
            <a:srgbClr val="D3D1C9"/>
          </a:solidFill>
          <a:ln/>
        </p:spPr>
      </p:sp>
      <p:sp>
        <p:nvSpPr>
          <p:cNvPr id="19" name="Shape 2">
            <a:extLst>
              <a:ext uri="{FF2B5EF4-FFF2-40B4-BE49-F238E27FC236}">
                <a16:creationId xmlns:a16="http://schemas.microsoft.com/office/drawing/2014/main" id="{CF087F1A-3E25-A6DB-AE2F-42AD806B7668}"/>
              </a:ext>
            </a:extLst>
          </p:cNvPr>
          <p:cNvSpPr/>
          <p:nvPr/>
        </p:nvSpPr>
        <p:spPr>
          <a:xfrm>
            <a:off x="1092404" y="1427804"/>
            <a:ext cx="793790" cy="30480"/>
          </a:xfrm>
          <a:prstGeom prst="roundRect">
            <a:avLst>
              <a:gd name="adj" fmla="val 111628"/>
            </a:avLst>
          </a:prstGeom>
          <a:solidFill>
            <a:srgbClr val="D3D1C9"/>
          </a:solidFill>
          <a:ln/>
        </p:spPr>
      </p:sp>
      <p:sp>
        <p:nvSpPr>
          <p:cNvPr id="23" name="Shape 3">
            <a:extLst>
              <a:ext uri="{FF2B5EF4-FFF2-40B4-BE49-F238E27FC236}">
                <a16:creationId xmlns:a16="http://schemas.microsoft.com/office/drawing/2014/main" id="{4E71FCE5-F99B-9511-0C33-3A7974154E81}"/>
              </a:ext>
            </a:extLst>
          </p:cNvPr>
          <p:cNvSpPr/>
          <p:nvPr/>
        </p:nvSpPr>
        <p:spPr>
          <a:xfrm>
            <a:off x="612582" y="1187893"/>
            <a:ext cx="510302" cy="510302"/>
          </a:xfrm>
          <a:prstGeom prst="roundRect">
            <a:avLst>
              <a:gd name="adj" fmla="val 6667"/>
            </a:avLst>
          </a:prstGeom>
          <a:solidFill>
            <a:srgbClr val="EDEBE3"/>
          </a:solidFill>
          <a:ln/>
        </p:spPr>
      </p:sp>
      <p:sp>
        <p:nvSpPr>
          <p:cNvPr id="24" name="Text 4">
            <a:extLst>
              <a:ext uri="{FF2B5EF4-FFF2-40B4-BE49-F238E27FC236}">
                <a16:creationId xmlns:a16="http://schemas.microsoft.com/office/drawing/2014/main" id="{19BA608D-A255-8068-C06E-EF251378FC84}"/>
              </a:ext>
            </a:extLst>
          </p:cNvPr>
          <p:cNvSpPr/>
          <p:nvPr/>
        </p:nvSpPr>
        <p:spPr>
          <a:xfrm>
            <a:off x="811893" y="1272904"/>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25" name="Text 5">
            <a:extLst>
              <a:ext uri="{FF2B5EF4-FFF2-40B4-BE49-F238E27FC236}">
                <a16:creationId xmlns:a16="http://schemas.microsoft.com/office/drawing/2014/main" id="{91FE8FDD-60B4-231C-7696-DAD152A18E2C}"/>
              </a:ext>
            </a:extLst>
          </p:cNvPr>
          <p:cNvSpPr/>
          <p:nvPr/>
        </p:nvSpPr>
        <p:spPr>
          <a:xfrm>
            <a:off x="2115270" y="1159556"/>
            <a:ext cx="2835235" cy="354330"/>
          </a:xfrm>
          <a:prstGeom prst="rect">
            <a:avLst/>
          </a:prstGeom>
          <a:noFill/>
          <a:ln/>
        </p:spPr>
        <p:txBody>
          <a:bodyPr wrap="none" lIns="0" tIns="0" rIns="0" bIns="0" rtlCol="0" anchor="t"/>
          <a:lstStyle/>
          <a:p>
            <a:pPr marL="0" indent="0" algn="l">
              <a:lnSpc>
                <a:spcPts val="2750"/>
              </a:lnSpc>
              <a:buNone/>
            </a:pPr>
            <a:r>
              <a:rPr lang="en-US" sz="2200" dirty="0">
                <a:latin typeface="DM Sans Medium" pitchFamily="2" charset="0"/>
                <a:cs typeface="Times New Roman" panose="02020603050405020304" pitchFamily="18" charset="0"/>
              </a:rPr>
              <a:t>IIT Kanpur</a:t>
            </a:r>
          </a:p>
        </p:txBody>
      </p:sp>
      <p:sp>
        <p:nvSpPr>
          <p:cNvPr id="26" name="Text 6">
            <a:extLst>
              <a:ext uri="{FF2B5EF4-FFF2-40B4-BE49-F238E27FC236}">
                <a16:creationId xmlns:a16="http://schemas.microsoft.com/office/drawing/2014/main" id="{0536C0C9-8DDD-45E5-E631-381FEBA2984E}"/>
              </a:ext>
            </a:extLst>
          </p:cNvPr>
          <p:cNvSpPr/>
          <p:nvPr/>
        </p:nvSpPr>
        <p:spPr>
          <a:xfrm>
            <a:off x="2103414" y="1413832"/>
            <a:ext cx="11914404" cy="725805"/>
          </a:xfrm>
          <a:prstGeom prst="rect">
            <a:avLst/>
          </a:prstGeom>
          <a:noFill/>
          <a:ln/>
        </p:spPr>
        <p:txBody>
          <a:bodyPr wrap="square" lIns="0" tIns="0" rIns="0" bIns="0" rtlCol="0" anchor="t"/>
          <a:lstStyle/>
          <a:p>
            <a:pPr algn="just">
              <a:lnSpc>
                <a:spcPct val="150000"/>
              </a:lnSpc>
            </a:pPr>
            <a:r>
              <a:rPr lang="en-US" sz="2200" dirty="0">
                <a:latin typeface="Times New Roman" panose="02020603050405020304" pitchFamily="18" charset="0"/>
                <a:cs typeface="Times New Roman" panose="02020603050405020304" pitchFamily="18" charset="0"/>
              </a:rPr>
              <a:t>IIT</a:t>
            </a:r>
            <a:r>
              <a:rPr lang="en-US" sz="2200" b="0" i="0" dirty="0">
                <a:solidFill>
                  <a:srgbClr val="000000"/>
                </a:solidFill>
                <a:effectLst/>
                <a:latin typeface="WordVisi_MSFontService"/>
              </a:rPr>
              <a:t> </a:t>
            </a:r>
            <a:r>
              <a:rPr lang="en-US" sz="2200" dirty="0">
                <a:latin typeface="Times New Roman" panose="02020603050405020304" pitchFamily="18" charset="0"/>
                <a:cs typeface="Times New Roman" panose="02020603050405020304" pitchFamily="18" charset="0"/>
              </a:rPr>
              <a:t>has</a:t>
            </a:r>
            <a:r>
              <a:rPr lang="en-US" sz="2200" b="0" i="0" dirty="0">
                <a:solidFill>
                  <a:srgbClr val="000000"/>
                </a:solidFill>
                <a:effectLst/>
                <a:latin typeface="WordVisi_MSFontService"/>
              </a:rPr>
              <a:t> </a:t>
            </a:r>
            <a:r>
              <a:rPr lang="en-US" sz="2200" dirty="0">
                <a:latin typeface="Times New Roman" panose="02020603050405020304" pitchFamily="18" charset="0"/>
                <a:cs typeface="Times New Roman" panose="02020603050405020304" pitchFamily="18" charset="0"/>
              </a:rPr>
              <a:t>Gallery with many images, Lectures details with specific day and time; contacts which show whom all are connected with this portal, woman alumni convention as separate for the woman only on the Home page. And Features are Gallery present on the home page; visit for guide allocations is given so that the junior student can get the solution or the advice for their difficulties. </a:t>
            </a:r>
          </a:p>
        </p:txBody>
      </p:sp>
      <p:sp>
        <p:nvSpPr>
          <p:cNvPr id="27" name="Shape 7">
            <a:extLst>
              <a:ext uri="{FF2B5EF4-FFF2-40B4-BE49-F238E27FC236}">
                <a16:creationId xmlns:a16="http://schemas.microsoft.com/office/drawing/2014/main" id="{01BA63CD-8F4A-894D-E39E-5EC02DAE01B8}"/>
              </a:ext>
            </a:extLst>
          </p:cNvPr>
          <p:cNvSpPr/>
          <p:nvPr/>
        </p:nvSpPr>
        <p:spPr>
          <a:xfrm>
            <a:off x="1092404" y="3799030"/>
            <a:ext cx="793790" cy="30480"/>
          </a:xfrm>
          <a:prstGeom prst="roundRect">
            <a:avLst>
              <a:gd name="adj" fmla="val 111628"/>
            </a:avLst>
          </a:prstGeom>
          <a:solidFill>
            <a:srgbClr val="D3D1C9"/>
          </a:solidFill>
          <a:ln/>
        </p:spPr>
      </p:sp>
      <p:sp>
        <p:nvSpPr>
          <p:cNvPr id="28" name="Shape 8">
            <a:extLst>
              <a:ext uri="{FF2B5EF4-FFF2-40B4-BE49-F238E27FC236}">
                <a16:creationId xmlns:a16="http://schemas.microsoft.com/office/drawing/2014/main" id="{6338A040-BD2C-D192-5FFC-BE0725D82421}"/>
              </a:ext>
            </a:extLst>
          </p:cNvPr>
          <p:cNvSpPr/>
          <p:nvPr/>
        </p:nvSpPr>
        <p:spPr>
          <a:xfrm>
            <a:off x="612582" y="3559119"/>
            <a:ext cx="510302" cy="510302"/>
          </a:xfrm>
          <a:prstGeom prst="roundRect">
            <a:avLst>
              <a:gd name="adj" fmla="val 6667"/>
            </a:avLst>
          </a:prstGeom>
          <a:solidFill>
            <a:srgbClr val="EDEBE3"/>
          </a:solidFill>
          <a:ln/>
        </p:spPr>
      </p:sp>
      <p:sp>
        <p:nvSpPr>
          <p:cNvPr id="29" name="Text 9">
            <a:extLst>
              <a:ext uri="{FF2B5EF4-FFF2-40B4-BE49-F238E27FC236}">
                <a16:creationId xmlns:a16="http://schemas.microsoft.com/office/drawing/2014/main" id="{A09FD74E-AC56-6986-30E2-4839837A79C2}"/>
              </a:ext>
            </a:extLst>
          </p:cNvPr>
          <p:cNvSpPr/>
          <p:nvPr/>
        </p:nvSpPr>
        <p:spPr>
          <a:xfrm>
            <a:off x="769507" y="3644130"/>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30" name="Text 10">
            <a:extLst>
              <a:ext uri="{FF2B5EF4-FFF2-40B4-BE49-F238E27FC236}">
                <a16:creationId xmlns:a16="http://schemas.microsoft.com/office/drawing/2014/main" id="{10E1B22E-7353-BB07-5919-3C2227E227B2}"/>
              </a:ext>
            </a:extLst>
          </p:cNvPr>
          <p:cNvSpPr/>
          <p:nvPr/>
        </p:nvSpPr>
        <p:spPr>
          <a:xfrm>
            <a:off x="2115270" y="3530782"/>
            <a:ext cx="2835235" cy="354330"/>
          </a:xfrm>
          <a:prstGeom prst="rect">
            <a:avLst/>
          </a:prstGeom>
          <a:noFill/>
          <a:ln/>
        </p:spPr>
        <p:txBody>
          <a:bodyPr wrap="none" lIns="0" tIns="0" rIns="0" bIns="0" rtlCol="0" anchor="t"/>
          <a:lstStyle/>
          <a:p>
            <a:pPr>
              <a:lnSpc>
                <a:spcPts val="2750"/>
              </a:lnSpc>
            </a:pPr>
            <a:r>
              <a:rPr lang="en-IN" sz="2200" dirty="0">
                <a:latin typeface="DM Sans Medium" pitchFamily="2" charset="0"/>
                <a:cs typeface="Times New Roman" panose="02020603050405020304" pitchFamily="18" charset="0"/>
              </a:rPr>
              <a:t>Prof. P.S </a:t>
            </a:r>
            <a:r>
              <a:rPr lang="en-IN" sz="2200" dirty="0" err="1">
                <a:latin typeface="DM Sans Medium" pitchFamily="2" charset="0"/>
                <a:cs typeface="Times New Roman" panose="02020603050405020304" pitchFamily="18" charset="0"/>
              </a:rPr>
              <a:t>Lokhande</a:t>
            </a:r>
            <a:endParaRPr lang="en-US" sz="2200" dirty="0">
              <a:latin typeface="DM Sans Medium" pitchFamily="2" charset="0"/>
              <a:cs typeface="Times New Roman" panose="02020603050405020304" pitchFamily="18" charset="0"/>
            </a:endParaRPr>
          </a:p>
        </p:txBody>
      </p:sp>
      <p:sp>
        <p:nvSpPr>
          <p:cNvPr id="31" name="Shape 12">
            <a:extLst>
              <a:ext uri="{FF2B5EF4-FFF2-40B4-BE49-F238E27FC236}">
                <a16:creationId xmlns:a16="http://schemas.microsoft.com/office/drawing/2014/main" id="{A149E0FC-E0DB-AABF-8943-86EC2643B713}"/>
              </a:ext>
            </a:extLst>
          </p:cNvPr>
          <p:cNvSpPr/>
          <p:nvPr/>
        </p:nvSpPr>
        <p:spPr>
          <a:xfrm>
            <a:off x="1092403" y="5915586"/>
            <a:ext cx="793790" cy="30480"/>
          </a:xfrm>
          <a:prstGeom prst="roundRect">
            <a:avLst>
              <a:gd name="adj" fmla="val 111628"/>
            </a:avLst>
          </a:prstGeom>
          <a:solidFill>
            <a:srgbClr val="D3D1C9"/>
          </a:solidFill>
          <a:ln/>
        </p:spPr>
      </p:sp>
      <p:sp>
        <p:nvSpPr>
          <p:cNvPr id="32" name="Shape 13">
            <a:extLst>
              <a:ext uri="{FF2B5EF4-FFF2-40B4-BE49-F238E27FC236}">
                <a16:creationId xmlns:a16="http://schemas.microsoft.com/office/drawing/2014/main" id="{0577D439-FCFE-C846-723C-A55A47144BBF}"/>
              </a:ext>
            </a:extLst>
          </p:cNvPr>
          <p:cNvSpPr/>
          <p:nvPr/>
        </p:nvSpPr>
        <p:spPr>
          <a:xfrm>
            <a:off x="612581" y="5675675"/>
            <a:ext cx="510302" cy="510302"/>
          </a:xfrm>
          <a:prstGeom prst="roundRect">
            <a:avLst>
              <a:gd name="adj" fmla="val 6667"/>
            </a:avLst>
          </a:prstGeom>
          <a:solidFill>
            <a:srgbClr val="EDEBE3"/>
          </a:solidFill>
          <a:ln/>
        </p:spPr>
      </p:sp>
      <p:sp>
        <p:nvSpPr>
          <p:cNvPr id="33" name="Text 14">
            <a:extLst>
              <a:ext uri="{FF2B5EF4-FFF2-40B4-BE49-F238E27FC236}">
                <a16:creationId xmlns:a16="http://schemas.microsoft.com/office/drawing/2014/main" id="{3F445FE5-A96D-31B8-C4D2-611FBDB7A865}"/>
              </a:ext>
            </a:extLst>
          </p:cNvPr>
          <p:cNvSpPr/>
          <p:nvPr/>
        </p:nvSpPr>
        <p:spPr>
          <a:xfrm>
            <a:off x="766648" y="5760685"/>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34" name="Text 15">
            <a:extLst>
              <a:ext uri="{FF2B5EF4-FFF2-40B4-BE49-F238E27FC236}">
                <a16:creationId xmlns:a16="http://schemas.microsoft.com/office/drawing/2014/main" id="{F650CEB3-FBB8-D80F-8F77-51D7FAE259D1}"/>
              </a:ext>
            </a:extLst>
          </p:cNvPr>
          <p:cNvSpPr/>
          <p:nvPr/>
        </p:nvSpPr>
        <p:spPr>
          <a:xfrm>
            <a:off x="2115269" y="5647338"/>
            <a:ext cx="2835235" cy="354330"/>
          </a:xfrm>
          <a:prstGeom prst="rect">
            <a:avLst/>
          </a:prstGeom>
          <a:noFill/>
          <a:ln/>
        </p:spPr>
        <p:txBody>
          <a:bodyPr wrap="none" lIns="0" tIns="0" rIns="0" bIns="0" rtlCol="0" anchor="t"/>
          <a:lstStyle/>
          <a:p>
            <a:pPr marL="0" indent="0" algn="l">
              <a:lnSpc>
                <a:spcPts val="2750"/>
              </a:lnSpc>
              <a:buNone/>
            </a:pPr>
            <a:r>
              <a:rPr lang="en-US" sz="2200" dirty="0">
                <a:latin typeface="DM Sans Medium" pitchFamily="2" charset="0"/>
                <a:cs typeface="Times New Roman" panose="02020603050405020304" pitchFamily="18" charset="0"/>
              </a:rPr>
              <a:t>Parth P. </a:t>
            </a:r>
          </a:p>
        </p:txBody>
      </p:sp>
      <p:sp>
        <p:nvSpPr>
          <p:cNvPr id="35" name="Rectangle 34">
            <a:extLst>
              <a:ext uri="{FF2B5EF4-FFF2-40B4-BE49-F238E27FC236}">
                <a16:creationId xmlns:a16="http://schemas.microsoft.com/office/drawing/2014/main" id="{5749D5A4-4A74-78BD-0252-822E4A940982}"/>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 6">
            <a:extLst>
              <a:ext uri="{FF2B5EF4-FFF2-40B4-BE49-F238E27FC236}">
                <a16:creationId xmlns:a16="http://schemas.microsoft.com/office/drawing/2014/main" id="{B40D0489-2174-C483-3A35-88D49DB9A705}"/>
              </a:ext>
            </a:extLst>
          </p:cNvPr>
          <p:cNvSpPr/>
          <p:nvPr/>
        </p:nvSpPr>
        <p:spPr>
          <a:xfrm>
            <a:off x="2115270" y="3901780"/>
            <a:ext cx="11914404" cy="725805"/>
          </a:xfrm>
          <a:prstGeom prst="rect">
            <a:avLst/>
          </a:prstGeom>
          <a:noFill/>
          <a:ln/>
        </p:spPr>
        <p:txBody>
          <a:bodyPr wrap="square" lIns="0" tIns="0" rIns="0" bIns="0" rtlCol="0" anchor="t"/>
          <a:lstStyle/>
          <a:p>
            <a:pPr algn="just">
              <a:lnSpc>
                <a:spcPct val="150000"/>
              </a:lnSpc>
            </a:pPr>
            <a:r>
              <a:rPr lang="en-US" sz="2200" dirty="0">
                <a:latin typeface="Times New Roman" panose="02020603050405020304" pitchFamily="18" charset="0"/>
                <a:cs typeface="Times New Roman" panose="02020603050405020304" pitchFamily="18" charset="0"/>
              </a:rPr>
              <a:t>Alumni portal application is to allow old and new students of the college to have communication. students to have interaction with the alumni of the college for getting various updates on current industry trends, Internship opportunity, sponsored projects and various referrals opening in the corporate world.</a:t>
            </a:r>
          </a:p>
        </p:txBody>
      </p:sp>
      <p:sp>
        <p:nvSpPr>
          <p:cNvPr id="37" name="Text 6">
            <a:extLst>
              <a:ext uri="{FF2B5EF4-FFF2-40B4-BE49-F238E27FC236}">
                <a16:creationId xmlns:a16="http://schemas.microsoft.com/office/drawing/2014/main" id="{1E39CA2F-F870-1F3A-D416-6B72D6CD017D}"/>
              </a:ext>
            </a:extLst>
          </p:cNvPr>
          <p:cNvSpPr/>
          <p:nvPr/>
        </p:nvSpPr>
        <p:spPr>
          <a:xfrm>
            <a:off x="2103414" y="6036204"/>
            <a:ext cx="11914404" cy="725805"/>
          </a:xfrm>
          <a:prstGeom prst="rect">
            <a:avLst/>
          </a:prstGeom>
          <a:noFill/>
          <a:ln/>
        </p:spPr>
        <p:txBody>
          <a:bodyPr wrap="square" lIns="0" tIns="0" rIns="0" bIns="0" rtlCol="0" anchor="t"/>
          <a:lstStyle/>
          <a:p>
            <a:pPr algn="just">
              <a:lnSpc>
                <a:spcPct val="150000"/>
              </a:lnSpc>
            </a:pPr>
            <a:r>
              <a:rPr lang="en-US" sz="2200" dirty="0">
                <a:latin typeface="Times New Roman" panose="02020603050405020304" pitchFamily="18" charset="0"/>
                <a:cs typeface="Times New Roman" panose="02020603050405020304" pitchFamily="18" charset="0"/>
              </a:rPr>
              <a:t>This research paper presents the development and implementation of the "Alumni Connect Hub," a web-based alumni management system for [</a:t>
            </a:r>
            <a:r>
              <a:rPr lang="en-US" sz="2200" dirty="0" err="1">
                <a:latin typeface="Times New Roman" panose="02020603050405020304" pitchFamily="18" charset="0"/>
                <a:cs typeface="Times New Roman" panose="02020603050405020304" pitchFamily="18" charset="0"/>
              </a:rPr>
              <a:t>Sipna</a:t>
            </a:r>
            <a:r>
              <a:rPr lang="en-US" sz="2200" dirty="0">
                <a:latin typeface="Times New Roman" panose="02020603050405020304" pitchFamily="18" charset="0"/>
                <a:cs typeface="Times New Roman" panose="02020603050405020304" pitchFamily="18" charset="0"/>
              </a:rPr>
              <a:t> College of Engineering and Technology Amravati]. Designed to facilitate seamless interaction and information exchange among alumni, students, and staff, the system aims to cultivate a strong and engaged alumni community within the institution.</a:t>
            </a:r>
          </a:p>
        </p:txBody>
      </p:sp>
      <p:pic>
        <p:nvPicPr>
          <p:cNvPr id="39" name="Picture 38">
            <a:extLst>
              <a:ext uri="{FF2B5EF4-FFF2-40B4-BE49-F238E27FC236}">
                <a16:creationId xmlns:a16="http://schemas.microsoft.com/office/drawing/2014/main" id="{3635F5CB-CEC9-640D-ACA0-70A1B97CC5A9}"/>
              </a:ext>
            </a:extLst>
          </p:cNvPr>
          <p:cNvPicPr>
            <a:picLocks noChangeAspect="1"/>
          </p:cNvPicPr>
          <p:nvPr/>
        </p:nvPicPr>
        <p:blipFill>
          <a:blip r:embed="rId3"/>
          <a:stretch>
            <a:fillRect/>
          </a:stretch>
        </p:blipFill>
        <p:spPr>
          <a:xfrm>
            <a:off x="968816" y="123538"/>
            <a:ext cx="569322" cy="6041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8DD209D-B63F-6D17-D196-C476B19AEA7E}"/>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alphaModFix amt="35000"/>
          </a:blip>
          <a:srcRect t="985" r="20253" b="-985"/>
          <a:stretch/>
        </p:blipFill>
        <p:spPr>
          <a:xfrm>
            <a:off x="10255169" y="0"/>
            <a:ext cx="4375231" cy="8368496"/>
          </a:xfrm>
          <a:prstGeom prst="rect">
            <a:avLst/>
          </a:prstGeom>
        </p:spPr>
      </p:pic>
      <p:sp>
        <p:nvSpPr>
          <p:cNvPr id="3" name="Text 0"/>
          <p:cNvSpPr/>
          <p:nvPr/>
        </p:nvSpPr>
        <p:spPr>
          <a:xfrm>
            <a:off x="1137357" y="192384"/>
            <a:ext cx="5648325" cy="602099"/>
          </a:xfrm>
          <a:prstGeom prst="rect">
            <a:avLst/>
          </a:prstGeom>
          <a:noFill/>
          <a:ln/>
        </p:spPr>
        <p:txBody>
          <a:bodyPr wrap="non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Objectives of the Project</a:t>
            </a:r>
            <a:endParaRPr lang="en-US" sz="3750" dirty="0"/>
          </a:p>
        </p:txBody>
      </p:sp>
      <p:pic>
        <p:nvPicPr>
          <p:cNvPr id="4" name="Image 1" descr="preencoded.png"/>
          <p:cNvPicPr>
            <a:picLocks noChangeAspect="1"/>
          </p:cNvPicPr>
          <p:nvPr/>
        </p:nvPicPr>
        <p:blipFill>
          <a:blip r:embed="rId4"/>
          <a:stretch>
            <a:fillRect/>
          </a:stretch>
        </p:blipFill>
        <p:spPr>
          <a:xfrm>
            <a:off x="575501" y="192384"/>
            <a:ext cx="481608" cy="481608"/>
          </a:xfrm>
          <a:prstGeom prst="rect">
            <a:avLst/>
          </a:prstGeom>
        </p:spPr>
      </p:pic>
      <p:sp>
        <p:nvSpPr>
          <p:cNvPr id="13" name="TextBox 12">
            <a:extLst>
              <a:ext uri="{FF2B5EF4-FFF2-40B4-BE49-F238E27FC236}">
                <a16:creationId xmlns:a16="http://schemas.microsoft.com/office/drawing/2014/main" id="{E0E56CEB-AFB2-B6B0-4EB2-7821EC5F372F}"/>
              </a:ext>
            </a:extLst>
          </p:cNvPr>
          <p:cNvSpPr txBox="1"/>
          <p:nvPr/>
        </p:nvSpPr>
        <p:spPr>
          <a:xfrm>
            <a:off x="674370" y="798123"/>
            <a:ext cx="9013640" cy="6633354"/>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Main Objective: </a:t>
            </a:r>
            <a:r>
              <a:rPr lang="en-US" sz="2200" dirty="0">
                <a:latin typeface="Times New Roman" panose="02020603050405020304" pitchFamily="18" charset="0"/>
                <a:cs typeface="Times New Roman" panose="02020603050405020304" pitchFamily="18" charset="0"/>
              </a:rPr>
              <a:t>To develop an Online Alumni Management System.</a:t>
            </a:r>
          </a:p>
          <a:p>
            <a:pPr marL="342900" indent="-342900" algn="just">
              <a:lnSpc>
                <a:spcPct val="150000"/>
              </a:lnSpc>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Specific Objectives: </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To review literature and conduct field study about the existing        alumni management systems.</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To design an Online Alumni Management System. </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To implement the system based on the design.</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To test and validate the system based on the requirements.</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This project help alumni and department of send or receive notification or information. </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Automating the management and storage of alumni information.</a:t>
            </a:r>
          </a:p>
          <a:p>
            <a:pPr marL="914400" lvl="1"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In this project we developed an Alumni Information and Management with various technologies which helps to keep a track of Alumni current status and pave the way for interaction.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08B678-42C6-9186-1DF4-FCF5A2B01FA5}"/>
              </a:ext>
            </a:extLst>
          </p:cNvPr>
          <p:cNvPicPr>
            <a:picLocks noChangeAspect="1"/>
          </p:cNvPicPr>
          <p:nvPr/>
        </p:nvPicPr>
        <p:blipFill>
          <a:blip r:embed="rId2"/>
          <a:srcRect l="22157" t="1536" r="10751" b="2294"/>
          <a:stretch/>
        </p:blipFill>
        <p:spPr>
          <a:xfrm>
            <a:off x="5949387" y="172863"/>
            <a:ext cx="4085863" cy="8056737"/>
          </a:xfrm>
          <a:prstGeom prst="rect">
            <a:avLst/>
          </a:prstGeom>
        </p:spPr>
      </p:pic>
      <p:pic>
        <p:nvPicPr>
          <p:cNvPr id="3" name="Image 2" descr="preencoded.png">
            <a:extLst>
              <a:ext uri="{FF2B5EF4-FFF2-40B4-BE49-F238E27FC236}">
                <a16:creationId xmlns:a16="http://schemas.microsoft.com/office/drawing/2014/main" id="{4CC200DA-AF06-8109-73C7-EE8D30B2E263}"/>
              </a:ext>
            </a:extLst>
          </p:cNvPr>
          <p:cNvPicPr>
            <a:picLocks noChangeAspect="1"/>
          </p:cNvPicPr>
          <p:nvPr/>
        </p:nvPicPr>
        <p:blipFill>
          <a:blip r:embed="rId3"/>
          <a:stretch>
            <a:fillRect/>
          </a:stretch>
        </p:blipFill>
        <p:spPr>
          <a:xfrm>
            <a:off x="1104109" y="502216"/>
            <a:ext cx="4347567" cy="907256"/>
          </a:xfrm>
          <a:prstGeom prst="rect">
            <a:avLst/>
          </a:prstGeom>
        </p:spPr>
      </p:pic>
      <p:sp>
        <p:nvSpPr>
          <p:cNvPr id="4" name="Text 3">
            <a:extLst>
              <a:ext uri="{FF2B5EF4-FFF2-40B4-BE49-F238E27FC236}">
                <a16:creationId xmlns:a16="http://schemas.microsoft.com/office/drawing/2014/main" id="{92DCFEBE-A85B-07EA-3FFA-3B666B97432E}"/>
              </a:ext>
            </a:extLst>
          </p:cNvPr>
          <p:cNvSpPr/>
          <p:nvPr/>
        </p:nvSpPr>
        <p:spPr>
          <a:xfrm>
            <a:off x="1422899" y="15805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Mentors Flow</a:t>
            </a:r>
            <a:endParaRPr lang="en-US" sz="2200" dirty="0"/>
          </a:p>
        </p:txBody>
      </p:sp>
      <p:sp>
        <p:nvSpPr>
          <p:cNvPr id="5" name="Rectangle 4">
            <a:extLst>
              <a:ext uri="{FF2B5EF4-FFF2-40B4-BE49-F238E27FC236}">
                <a16:creationId xmlns:a16="http://schemas.microsoft.com/office/drawing/2014/main" id="{BD62C3AD-6389-BC2E-B0AD-03749E2B7ABC}"/>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828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F54302-82CB-0792-DB93-7D42DD139408}"/>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6A0E0A89-4ADA-298F-BA5A-FEF79CCB4889}"/>
              </a:ext>
            </a:extLst>
          </p:cNvPr>
          <p:cNvSpPr/>
          <p:nvPr/>
        </p:nvSpPr>
        <p:spPr>
          <a:xfrm>
            <a:off x="1104415" y="1109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rPr>
              <a:t>Alumni / Student Flow</a:t>
            </a:r>
            <a:endParaRPr lang="en-US" sz="2200" dirty="0"/>
          </a:p>
        </p:txBody>
      </p:sp>
      <p:pic>
        <p:nvPicPr>
          <p:cNvPr id="3" name="Image 3" descr="preencoded.png">
            <a:extLst>
              <a:ext uri="{FF2B5EF4-FFF2-40B4-BE49-F238E27FC236}">
                <a16:creationId xmlns:a16="http://schemas.microsoft.com/office/drawing/2014/main" id="{3875D78D-B822-5ABE-F866-794E13DB09E3}"/>
              </a:ext>
            </a:extLst>
          </p:cNvPr>
          <p:cNvPicPr>
            <a:picLocks noChangeAspect="1"/>
          </p:cNvPicPr>
          <p:nvPr/>
        </p:nvPicPr>
        <p:blipFill>
          <a:blip r:embed="rId2"/>
          <a:stretch>
            <a:fillRect/>
          </a:stretch>
        </p:blipFill>
        <p:spPr>
          <a:xfrm>
            <a:off x="666137" y="154971"/>
            <a:ext cx="4347567" cy="907256"/>
          </a:xfrm>
          <a:prstGeom prst="rect">
            <a:avLst/>
          </a:prstGeom>
        </p:spPr>
      </p:pic>
      <p:pic>
        <p:nvPicPr>
          <p:cNvPr id="4" name="Picture 3">
            <a:extLst>
              <a:ext uri="{FF2B5EF4-FFF2-40B4-BE49-F238E27FC236}">
                <a16:creationId xmlns:a16="http://schemas.microsoft.com/office/drawing/2014/main" id="{4A753618-D514-4ACD-1B89-34E4F42782E2}"/>
              </a:ext>
            </a:extLst>
          </p:cNvPr>
          <p:cNvPicPr>
            <a:picLocks noChangeAspect="1"/>
          </p:cNvPicPr>
          <p:nvPr/>
        </p:nvPicPr>
        <p:blipFill>
          <a:blip r:embed="rId3"/>
          <a:stretch>
            <a:fillRect/>
          </a:stretch>
        </p:blipFill>
        <p:spPr>
          <a:xfrm>
            <a:off x="5740437" y="343695"/>
            <a:ext cx="6366682" cy="7849495"/>
          </a:xfrm>
          <a:prstGeom prst="rect">
            <a:avLst/>
          </a:prstGeom>
        </p:spPr>
      </p:pic>
    </p:spTree>
    <p:extLst>
      <p:ext uri="{BB962C8B-B14F-4D97-AF65-F5344CB8AC3E}">
        <p14:creationId xmlns:p14="http://schemas.microsoft.com/office/powerpoint/2010/main" val="195086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3E5A56B-F9D5-347C-AA77-C6C584F03627}"/>
              </a:ext>
            </a:extLst>
          </p:cNvPr>
          <p:cNvSpPr/>
          <p:nvPr/>
        </p:nvSpPr>
        <p:spPr>
          <a:xfrm>
            <a:off x="4977917" y="-1944802"/>
            <a:ext cx="4674569" cy="4674569"/>
          </a:xfrm>
          <a:prstGeom prst="ellipse">
            <a:avLst/>
          </a:prstGeom>
          <a:solidFill>
            <a:schemeClr val="bg1"/>
          </a:solidFill>
          <a:ln>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4A92385-919E-979B-B84F-E30F90F1A6CA}"/>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8312A57C-1B77-20DE-7DEC-CBA27BD89EFC}"/>
              </a:ext>
            </a:extLst>
          </p:cNvPr>
          <p:cNvSpPr/>
          <p:nvPr/>
        </p:nvSpPr>
        <p:spPr>
          <a:xfrm>
            <a:off x="5128641" y="-1794078"/>
            <a:ext cx="4373119" cy="4373119"/>
          </a:xfrm>
          <a:prstGeom prst="ellipse">
            <a:avLst/>
          </a:prstGeom>
          <a:solidFill>
            <a:srgbClr val="70718E"/>
          </a:solidFill>
          <a:ln>
            <a:solidFill>
              <a:schemeClr val="tx1">
                <a:lumMod val="65000"/>
                <a:lumOff val="3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C283549-10DD-708D-753E-D62D12CB480B}"/>
              </a:ext>
            </a:extLst>
          </p:cNvPr>
          <p:cNvSpPr/>
          <p:nvPr/>
        </p:nvSpPr>
        <p:spPr>
          <a:xfrm>
            <a:off x="5432169" y="-1490550"/>
            <a:ext cx="3766062" cy="3766062"/>
          </a:xfrm>
          <a:prstGeom prst="ellipse">
            <a:avLst/>
          </a:prstGeom>
          <a:solidFill>
            <a:schemeClr val="bg1"/>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9" name="Text 1">
            <a:extLst>
              <a:ext uri="{FF2B5EF4-FFF2-40B4-BE49-F238E27FC236}">
                <a16:creationId xmlns:a16="http://schemas.microsoft.com/office/drawing/2014/main" id="{35EACE8B-D196-FE85-7B9E-1E8A9831504C}"/>
              </a:ext>
            </a:extLst>
          </p:cNvPr>
          <p:cNvSpPr/>
          <p:nvPr/>
        </p:nvSpPr>
        <p:spPr>
          <a:xfrm>
            <a:off x="6194088" y="821743"/>
            <a:ext cx="2255357" cy="978888"/>
          </a:xfrm>
          <a:prstGeom prst="rect">
            <a:avLst/>
          </a:prstGeom>
          <a:noFill/>
          <a:ln/>
        </p:spPr>
        <p:txBody>
          <a:bodyPr wrap="none" lIns="0" tIns="0" rIns="0" bIns="0" rtlCol="0" anchor="t"/>
          <a:lstStyle/>
          <a:p>
            <a:pPr algn="ctr"/>
            <a:r>
              <a:rPr lang="en-US" sz="2800" dirty="0">
                <a:latin typeface="DM Sans Medium" pitchFamily="2" charset="0"/>
              </a:rPr>
              <a:t>The Alumni </a:t>
            </a:r>
          </a:p>
          <a:p>
            <a:pPr algn="ctr"/>
            <a:r>
              <a:rPr lang="en-US" sz="2800" dirty="0">
                <a:latin typeface="DM Sans Medium" pitchFamily="2" charset="0"/>
              </a:rPr>
              <a:t>Management </a:t>
            </a:r>
          </a:p>
          <a:p>
            <a:pPr algn="ctr"/>
            <a:r>
              <a:rPr lang="en-US" sz="2800" dirty="0">
                <a:latin typeface="DM Sans Medium" pitchFamily="2" charset="0"/>
              </a:rPr>
              <a:t>Portal</a:t>
            </a:r>
          </a:p>
        </p:txBody>
      </p:sp>
      <p:pic>
        <p:nvPicPr>
          <p:cNvPr id="10" name="Picture 9">
            <a:extLst>
              <a:ext uri="{FF2B5EF4-FFF2-40B4-BE49-F238E27FC236}">
                <a16:creationId xmlns:a16="http://schemas.microsoft.com/office/drawing/2014/main" id="{C7566497-513B-E17E-315B-E917B39132F1}"/>
              </a:ext>
            </a:extLst>
          </p:cNvPr>
          <p:cNvPicPr>
            <a:picLocks noChangeAspect="1"/>
          </p:cNvPicPr>
          <p:nvPr/>
        </p:nvPicPr>
        <p:blipFill>
          <a:blip r:embed="rId2"/>
          <a:srcRect l="32442" r="46081" b="87571"/>
          <a:stretch/>
        </p:blipFill>
        <p:spPr>
          <a:xfrm>
            <a:off x="6633474" y="-151312"/>
            <a:ext cx="1376584" cy="949905"/>
          </a:xfrm>
          <a:prstGeom prst="rect">
            <a:avLst/>
          </a:prstGeom>
        </p:spPr>
      </p:pic>
      <p:cxnSp>
        <p:nvCxnSpPr>
          <p:cNvPr id="12" name="Straight Connector 11">
            <a:extLst>
              <a:ext uri="{FF2B5EF4-FFF2-40B4-BE49-F238E27FC236}">
                <a16:creationId xmlns:a16="http://schemas.microsoft.com/office/drawing/2014/main" id="{CC73A3B5-FDC0-A9ED-2167-9149FC61A00D}"/>
              </a:ext>
            </a:extLst>
          </p:cNvPr>
          <p:cNvCxnSpPr>
            <a:cxnSpLocks/>
          </p:cNvCxnSpPr>
          <p:nvPr/>
        </p:nvCxnSpPr>
        <p:spPr>
          <a:xfrm>
            <a:off x="3750197" y="625033"/>
            <a:ext cx="12277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EBCBCA8-B59D-9B0A-09DB-45231F1C9E84}"/>
              </a:ext>
            </a:extLst>
          </p:cNvPr>
          <p:cNvCxnSpPr>
            <a:cxnSpLocks/>
          </p:cNvCxnSpPr>
          <p:nvPr/>
        </p:nvCxnSpPr>
        <p:spPr>
          <a:xfrm>
            <a:off x="9652486" y="626962"/>
            <a:ext cx="12277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E71BB050-15E8-FFA6-2CA4-E4A9A897B4F1}"/>
              </a:ext>
            </a:extLst>
          </p:cNvPr>
          <p:cNvCxnSpPr>
            <a:cxnSpLocks/>
          </p:cNvCxnSpPr>
          <p:nvPr/>
        </p:nvCxnSpPr>
        <p:spPr>
          <a:xfrm>
            <a:off x="7321766" y="2752917"/>
            <a:ext cx="0" cy="218947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7353CB3-A467-DB50-BDE9-92756A38BB49}"/>
              </a:ext>
            </a:extLst>
          </p:cNvPr>
          <p:cNvCxnSpPr>
            <a:cxnSpLocks/>
          </p:cNvCxnSpPr>
          <p:nvPr/>
        </p:nvCxnSpPr>
        <p:spPr>
          <a:xfrm>
            <a:off x="8863619" y="2205992"/>
            <a:ext cx="940632" cy="8236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3B4E8A28-C028-B3A2-4A1A-CF9B5898F3C3}"/>
              </a:ext>
            </a:extLst>
          </p:cNvPr>
          <p:cNvCxnSpPr>
            <a:cxnSpLocks/>
          </p:cNvCxnSpPr>
          <p:nvPr/>
        </p:nvCxnSpPr>
        <p:spPr>
          <a:xfrm flipV="1">
            <a:off x="4839282" y="2205992"/>
            <a:ext cx="940632" cy="8236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3BAE15DC-5FA3-242E-655A-90D10B3F1845}"/>
              </a:ext>
            </a:extLst>
          </p:cNvPr>
          <p:cNvSpPr/>
          <p:nvPr/>
        </p:nvSpPr>
        <p:spPr>
          <a:xfrm>
            <a:off x="2874444" y="207363"/>
            <a:ext cx="823660" cy="823660"/>
          </a:xfrm>
          <a:prstGeom prst="ellipse">
            <a:avLst/>
          </a:prstGeom>
          <a:solidFill>
            <a:schemeClr val="bg1"/>
          </a:solidFill>
          <a:ln>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DFB1ABF4-4A0F-1334-116D-59DCF33351A9}"/>
              </a:ext>
            </a:extLst>
          </p:cNvPr>
          <p:cNvSpPr/>
          <p:nvPr/>
        </p:nvSpPr>
        <p:spPr>
          <a:xfrm>
            <a:off x="2902811" y="237067"/>
            <a:ext cx="779791" cy="779791"/>
          </a:xfrm>
          <a:prstGeom prst="ellipse">
            <a:avLst/>
          </a:prstGeom>
          <a:solidFill>
            <a:srgbClr val="00CC99"/>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B20609B-4920-8110-6BF1-C32F65F402F8}"/>
              </a:ext>
            </a:extLst>
          </p:cNvPr>
          <p:cNvSpPr/>
          <p:nvPr/>
        </p:nvSpPr>
        <p:spPr>
          <a:xfrm>
            <a:off x="3001411" y="335667"/>
            <a:ext cx="582589" cy="582589"/>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C9D267C4-C043-8B10-5313-CB9A54EB36FD}"/>
              </a:ext>
            </a:extLst>
          </p:cNvPr>
          <p:cNvSpPr/>
          <p:nvPr/>
        </p:nvSpPr>
        <p:spPr>
          <a:xfrm>
            <a:off x="10919433" y="204713"/>
            <a:ext cx="823660" cy="823660"/>
          </a:xfrm>
          <a:prstGeom prst="ellipse">
            <a:avLst/>
          </a:prstGeom>
          <a:solidFill>
            <a:schemeClr val="bg1"/>
          </a:solidFill>
          <a:ln>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A67553F-E702-EAA4-CFC1-C8309F515DD4}"/>
              </a:ext>
            </a:extLst>
          </p:cNvPr>
          <p:cNvSpPr/>
          <p:nvPr/>
        </p:nvSpPr>
        <p:spPr>
          <a:xfrm>
            <a:off x="10947800" y="234417"/>
            <a:ext cx="779791" cy="779791"/>
          </a:xfrm>
          <a:prstGeom prst="ellipse">
            <a:avLst/>
          </a:prstGeom>
          <a:solidFill>
            <a:srgbClr val="00CC99"/>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E1A8405-CF3B-3146-FE40-E39015514B6B}"/>
              </a:ext>
            </a:extLst>
          </p:cNvPr>
          <p:cNvSpPr/>
          <p:nvPr/>
        </p:nvSpPr>
        <p:spPr>
          <a:xfrm>
            <a:off x="11046400" y="333017"/>
            <a:ext cx="582589" cy="582589"/>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D99ADC25-1E28-2482-E126-161557140E43}"/>
              </a:ext>
            </a:extLst>
          </p:cNvPr>
          <p:cNvSpPr/>
          <p:nvPr/>
        </p:nvSpPr>
        <p:spPr>
          <a:xfrm>
            <a:off x="6903504" y="4978699"/>
            <a:ext cx="823660" cy="823660"/>
          </a:xfrm>
          <a:prstGeom prst="ellipse">
            <a:avLst/>
          </a:prstGeom>
          <a:solidFill>
            <a:schemeClr val="bg1"/>
          </a:solidFill>
          <a:ln>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9E992A45-169C-C032-39C2-B79E0057FC40}"/>
              </a:ext>
            </a:extLst>
          </p:cNvPr>
          <p:cNvSpPr/>
          <p:nvPr/>
        </p:nvSpPr>
        <p:spPr>
          <a:xfrm>
            <a:off x="6931871" y="5008403"/>
            <a:ext cx="779791" cy="779791"/>
          </a:xfrm>
          <a:prstGeom prst="ellipse">
            <a:avLst/>
          </a:prstGeom>
          <a:solidFill>
            <a:srgbClr val="00CC99"/>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DED8D9C9-2DCA-C9AD-7E50-9E16278F10C2}"/>
              </a:ext>
            </a:extLst>
          </p:cNvPr>
          <p:cNvSpPr/>
          <p:nvPr/>
        </p:nvSpPr>
        <p:spPr>
          <a:xfrm>
            <a:off x="7030471" y="5107003"/>
            <a:ext cx="582589" cy="582589"/>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8F7746A8-F925-D99D-A0B9-BFEE27209849}"/>
              </a:ext>
            </a:extLst>
          </p:cNvPr>
          <p:cNvSpPr/>
          <p:nvPr/>
        </p:nvSpPr>
        <p:spPr>
          <a:xfrm>
            <a:off x="9695916" y="2901348"/>
            <a:ext cx="823660" cy="823660"/>
          </a:xfrm>
          <a:prstGeom prst="ellipse">
            <a:avLst/>
          </a:prstGeom>
          <a:solidFill>
            <a:schemeClr val="bg1"/>
          </a:solidFill>
          <a:ln>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DA8F7A49-E678-EF8D-DAAA-DE8BBCCF8142}"/>
              </a:ext>
            </a:extLst>
          </p:cNvPr>
          <p:cNvSpPr/>
          <p:nvPr/>
        </p:nvSpPr>
        <p:spPr>
          <a:xfrm>
            <a:off x="9724283" y="2931052"/>
            <a:ext cx="779791" cy="779791"/>
          </a:xfrm>
          <a:prstGeom prst="ellipse">
            <a:avLst/>
          </a:prstGeom>
          <a:solidFill>
            <a:srgbClr val="00CC99"/>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415AD3E-EE84-8F74-29F1-6C31FF0C304D}"/>
              </a:ext>
            </a:extLst>
          </p:cNvPr>
          <p:cNvSpPr/>
          <p:nvPr/>
        </p:nvSpPr>
        <p:spPr>
          <a:xfrm>
            <a:off x="9822883" y="3029652"/>
            <a:ext cx="582589" cy="582589"/>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930A9731-F48B-4FFB-B48B-3D436F192089}"/>
              </a:ext>
            </a:extLst>
          </p:cNvPr>
          <p:cNvSpPr/>
          <p:nvPr/>
        </p:nvSpPr>
        <p:spPr>
          <a:xfrm>
            <a:off x="4111094" y="2957571"/>
            <a:ext cx="823660" cy="823660"/>
          </a:xfrm>
          <a:prstGeom prst="ellipse">
            <a:avLst/>
          </a:prstGeom>
          <a:solidFill>
            <a:schemeClr val="bg1"/>
          </a:solidFill>
          <a:ln>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D2B756E5-E325-45A4-91DE-558A97D2FE81}"/>
              </a:ext>
            </a:extLst>
          </p:cNvPr>
          <p:cNvSpPr/>
          <p:nvPr/>
        </p:nvSpPr>
        <p:spPr>
          <a:xfrm>
            <a:off x="4139461" y="2987275"/>
            <a:ext cx="779791" cy="779791"/>
          </a:xfrm>
          <a:prstGeom prst="ellipse">
            <a:avLst/>
          </a:prstGeom>
          <a:solidFill>
            <a:srgbClr val="00CC99"/>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0E6C3C18-3E0D-34AE-BE18-47EA4B7CB4CB}"/>
              </a:ext>
            </a:extLst>
          </p:cNvPr>
          <p:cNvSpPr/>
          <p:nvPr/>
        </p:nvSpPr>
        <p:spPr>
          <a:xfrm>
            <a:off x="4238061" y="3085875"/>
            <a:ext cx="582589" cy="582589"/>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7" name="Text 1">
            <a:extLst>
              <a:ext uri="{FF2B5EF4-FFF2-40B4-BE49-F238E27FC236}">
                <a16:creationId xmlns:a16="http://schemas.microsoft.com/office/drawing/2014/main" id="{3F7CD4D8-C94D-DFF3-9A54-5623153016D2}"/>
              </a:ext>
            </a:extLst>
          </p:cNvPr>
          <p:cNvSpPr/>
          <p:nvPr/>
        </p:nvSpPr>
        <p:spPr>
          <a:xfrm>
            <a:off x="2962184" y="419260"/>
            <a:ext cx="614902" cy="468140"/>
          </a:xfrm>
          <a:prstGeom prst="rect">
            <a:avLst/>
          </a:prstGeom>
          <a:noFill/>
          <a:ln/>
        </p:spPr>
        <p:txBody>
          <a:bodyPr wrap="none" lIns="0" tIns="0" rIns="0" bIns="0" rtlCol="0" anchor="t"/>
          <a:lstStyle/>
          <a:p>
            <a:pPr algn="ctr"/>
            <a:r>
              <a:rPr lang="en-US" sz="2800" b="1" dirty="0">
                <a:solidFill>
                  <a:srgbClr val="00CC99"/>
                </a:solidFill>
                <a:latin typeface="DM Sans Medium" pitchFamily="2" charset="0"/>
              </a:rPr>
              <a:t>01</a:t>
            </a:r>
          </a:p>
        </p:txBody>
      </p:sp>
      <p:sp>
        <p:nvSpPr>
          <p:cNvPr id="38" name="Text 1">
            <a:extLst>
              <a:ext uri="{FF2B5EF4-FFF2-40B4-BE49-F238E27FC236}">
                <a16:creationId xmlns:a16="http://schemas.microsoft.com/office/drawing/2014/main" id="{FC9497D4-41BB-929D-50D3-FAECE34D058D}"/>
              </a:ext>
            </a:extLst>
          </p:cNvPr>
          <p:cNvSpPr/>
          <p:nvPr/>
        </p:nvSpPr>
        <p:spPr>
          <a:xfrm>
            <a:off x="4201596" y="3160176"/>
            <a:ext cx="614902" cy="468140"/>
          </a:xfrm>
          <a:prstGeom prst="rect">
            <a:avLst/>
          </a:prstGeom>
          <a:noFill/>
          <a:ln/>
        </p:spPr>
        <p:txBody>
          <a:bodyPr wrap="none" lIns="0" tIns="0" rIns="0" bIns="0" rtlCol="0" anchor="t"/>
          <a:lstStyle/>
          <a:p>
            <a:pPr algn="ctr"/>
            <a:r>
              <a:rPr lang="en-US" sz="2800" b="1" dirty="0">
                <a:solidFill>
                  <a:srgbClr val="00CC99"/>
                </a:solidFill>
                <a:latin typeface="DM Sans Medium" pitchFamily="2" charset="0"/>
              </a:rPr>
              <a:t>02</a:t>
            </a:r>
          </a:p>
        </p:txBody>
      </p:sp>
      <p:sp>
        <p:nvSpPr>
          <p:cNvPr id="39" name="Text 1">
            <a:extLst>
              <a:ext uri="{FF2B5EF4-FFF2-40B4-BE49-F238E27FC236}">
                <a16:creationId xmlns:a16="http://schemas.microsoft.com/office/drawing/2014/main" id="{701B4670-215A-7230-97B8-FF0750221E00}"/>
              </a:ext>
            </a:extLst>
          </p:cNvPr>
          <p:cNvSpPr/>
          <p:nvPr/>
        </p:nvSpPr>
        <p:spPr>
          <a:xfrm>
            <a:off x="7007749" y="5221452"/>
            <a:ext cx="614902" cy="468140"/>
          </a:xfrm>
          <a:prstGeom prst="rect">
            <a:avLst/>
          </a:prstGeom>
          <a:noFill/>
          <a:ln/>
        </p:spPr>
        <p:txBody>
          <a:bodyPr wrap="none" lIns="0" tIns="0" rIns="0" bIns="0" rtlCol="0" anchor="t"/>
          <a:lstStyle/>
          <a:p>
            <a:pPr algn="ctr"/>
            <a:r>
              <a:rPr lang="en-US" sz="2800" b="1" dirty="0">
                <a:solidFill>
                  <a:srgbClr val="00CC99"/>
                </a:solidFill>
                <a:latin typeface="DM Sans Medium" pitchFamily="2" charset="0"/>
              </a:rPr>
              <a:t>03</a:t>
            </a:r>
          </a:p>
        </p:txBody>
      </p:sp>
      <p:sp>
        <p:nvSpPr>
          <p:cNvPr id="40" name="Text 1">
            <a:extLst>
              <a:ext uri="{FF2B5EF4-FFF2-40B4-BE49-F238E27FC236}">
                <a16:creationId xmlns:a16="http://schemas.microsoft.com/office/drawing/2014/main" id="{FBFB412A-09DE-A9F2-3EB4-A8E819E6BF1E}"/>
              </a:ext>
            </a:extLst>
          </p:cNvPr>
          <p:cNvSpPr/>
          <p:nvPr/>
        </p:nvSpPr>
        <p:spPr>
          <a:xfrm>
            <a:off x="9799063" y="3128252"/>
            <a:ext cx="614902" cy="468140"/>
          </a:xfrm>
          <a:prstGeom prst="rect">
            <a:avLst/>
          </a:prstGeom>
          <a:noFill/>
          <a:ln/>
        </p:spPr>
        <p:txBody>
          <a:bodyPr wrap="none" lIns="0" tIns="0" rIns="0" bIns="0" rtlCol="0" anchor="t"/>
          <a:lstStyle/>
          <a:p>
            <a:pPr algn="ctr"/>
            <a:r>
              <a:rPr lang="en-US" sz="2800" b="1" dirty="0">
                <a:solidFill>
                  <a:srgbClr val="00CC99"/>
                </a:solidFill>
                <a:latin typeface="DM Sans Medium" pitchFamily="2" charset="0"/>
              </a:rPr>
              <a:t>04</a:t>
            </a:r>
          </a:p>
        </p:txBody>
      </p:sp>
      <p:sp>
        <p:nvSpPr>
          <p:cNvPr id="41" name="Text 1">
            <a:extLst>
              <a:ext uri="{FF2B5EF4-FFF2-40B4-BE49-F238E27FC236}">
                <a16:creationId xmlns:a16="http://schemas.microsoft.com/office/drawing/2014/main" id="{8288D1AE-7D88-B919-C3A6-8824EEC341D8}"/>
              </a:ext>
            </a:extLst>
          </p:cNvPr>
          <p:cNvSpPr/>
          <p:nvPr/>
        </p:nvSpPr>
        <p:spPr>
          <a:xfrm>
            <a:off x="10996888" y="419260"/>
            <a:ext cx="614902" cy="468140"/>
          </a:xfrm>
          <a:prstGeom prst="rect">
            <a:avLst/>
          </a:prstGeom>
          <a:noFill/>
          <a:ln/>
        </p:spPr>
        <p:txBody>
          <a:bodyPr wrap="none" lIns="0" tIns="0" rIns="0" bIns="0" rtlCol="0" anchor="t"/>
          <a:lstStyle/>
          <a:p>
            <a:pPr algn="ctr"/>
            <a:r>
              <a:rPr lang="en-US" sz="2800" b="1" dirty="0">
                <a:solidFill>
                  <a:srgbClr val="00CC99"/>
                </a:solidFill>
                <a:latin typeface="DM Sans Medium" pitchFamily="2" charset="0"/>
              </a:rPr>
              <a:t>05</a:t>
            </a:r>
          </a:p>
        </p:txBody>
      </p:sp>
      <p:sp>
        <p:nvSpPr>
          <p:cNvPr id="42" name="Text 1">
            <a:extLst>
              <a:ext uri="{FF2B5EF4-FFF2-40B4-BE49-F238E27FC236}">
                <a16:creationId xmlns:a16="http://schemas.microsoft.com/office/drawing/2014/main" id="{3CCF153C-21C8-842F-DF68-8D58CD9D9441}"/>
              </a:ext>
            </a:extLst>
          </p:cNvPr>
          <p:cNvSpPr/>
          <p:nvPr/>
        </p:nvSpPr>
        <p:spPr>
          <a:xfrm>
            <a:off x="185459" y="1161283"/>
            <a:ext cx="6181478" cy="621597"/>
          </a:xfrm>
          <a:prstGeom prst="rect">
            <a:avLst/>
          </a:prstGeom>
          <a:noFill/>
          <a:ln/>
        </p:spPr>
        <p:txBody>
          <a:bodyPr wrap="none" lIns="0" tIns="0" rIns="0" bIns="0" rtlCol="0" anchor="t"/>
          <a:lstStyle/>
          <a:p>
            <a:r>
              <a:rPr lang="en-US" sz="1600" dirty="0">
                <a:latin typeface="Montserrat" panose="00000500000000000000" pitchFamily="2" charset="0"/>
              </a:rPr>
              <a:t>Alumni receive an automated welcome email </a:t>
            </a:r>
          </a:p>
          <a:p>
            <a:r>
              <a:rPr lang="en-US" sz="1600" dirty="0">
                <a:latin typeface="Montserrat" panose="00000500000000000000" pitchFamily="2" charset="0"/>
              </a:rPr>
              <a:t>after successful registration </a:t>
            </a:r>
          </a:p>
          <a:p>
            <a:r>
              <a:rPr lang="en-US" sz="1600" dirty="0">
                <a:latin typeface="Montserrat" panose="00000500000000000000" pitchFamily="2" charset="0"/>
              </a:rPr>
              <a:t>for verification and onboarding.</a:t>
            </a:r>
          </a:p>
        </p:txBody>
      </p:sp>
      <p:sp>
        <p:nvSpPr>
          <p:cNvPr id="43" name="Text 1">
            <a:extLst>
              <a:ext uri="{FF2B5EF4-FFF2-40B4-BE49-F238E27FC236}">
                <a16:creationId xmlns:a16="http://schemas.microsoft.com/office/drawing/2014/main" id="{AF64400B-3972-8D68-EAA5-3BC1348516E1}"/>
              </a:ext>
            </a:extLst>
          </p:cNvPr>
          <p:cNvSpPr/>
          <p:nvPr/>
        </p:nvSpPr>
        <p:spPr>
          <a:xfrm>
            <a:off x="193423" y="462123"/>
            <a:ext cx="2255357" cy="672940"/>
          </a:xfrm>
          <a:prstGeom prst="rect">
            <a:avLst/>
          </a:prstGeom>
          <a:noFill/>
          <a:ln/>
        </p:spPr>
        <p:txBody>
          <a:bodyPr wrap="none" lIns="0" tIns="0" rIns="0" bIns="0" rtlCol="0" anchor="t"/>
          <a:lstStyle/>
          <a:p>
            <a:r>
              <a:rPr lang="en-US" dirty="0">
                <a:latin typeface="DM Sans Medium" pitchFamily="2" charset="0"/>
              </a:rPr>
              <a:t>Seamless Registration </a:t>
            </a:r>
          </a:p>
          <a:p>
            <a:r>
              <a:rPr lang="en-US" dirty="0">
                <a:latin typeface="DM Sans Medium" pitchFamily="2" charset="0"/>
              </a:rPr>
              <a:t>with Email Confirmation</a:t>
            </a:r>
          </a:p>
        </p:txBody>
      </p:sp>
      <p:sp>
        <p:nvSpPr>
          <p:cNvPr id="44" name="Text 1">
            <a:extLst>
              <a:ext uri="{FF2B5EF4-FFF2-40B4-BE49-F238E27FC236}">
                <a16:creationId xmlns:a16="http://schemas.microsoft.com/office/drawing/2014/main" id="{A033FE6A-383D-6E90-3D7F-9382437ACA7F}"/>
              </a:ext>
            </a:extLst>
          </p:cNvPr>
          <p:cNvSpPr/>
          <p:nvPr/>
        </p:nvSpPr>
        <p:spPr>
          <a:xfrm>
            <a:off x="8159853" y="1155163"/>
            <a:ext cx="6181478" cy="621597"/>
          </a:xfrm>
          <a:prstGeom prst="rect">
            <a:avLst/>
          </a:prstGeom>
          <a:noFill/>
          <a:ln/>
        </p:spPr>
        <p:txBody>
          <a:bodyPr wrap="none" lIns="0" tIns="0" rIns="0" bIns="0" rtlCol="0" anchor="t"/>
          <a:lstStyle/>
          <a:p>
            <a:pPr algn="r"/>
            <a:r>
              <a:rPr lang="en-US" sz="1600" dirty="0">
                <a:latin typeface="Montserrat" panose="00000500000000000000" pitchFamily="2" charset="0"/>
              </a:rPr>
              <a:t>Boosts alumni interaction via integrated </a:t>
            </a:r>
          </a:p>
          <a:p>
            <a:pPr algn="r"/>
            <a:r>
              <a:rPr lang="en-US" sz="1600" dirty="0">
                <a:latin typeface="Montserrat" panose="00000500000000000000" pitchFamily="2" charset="0"/>
              </a:rPr>
              <a:t>social media links, making it easy </a:t>
            </a:r>
          </a:p>
          <a:p>
            <a:pPr algn="r"/>
            <a:r>
              <a:rPr lang="en-US" sz="1600" dirty="0">
                <a:latin typeface="Montserrat" panose="00000500000000000000" pitchFamily="2" charset="0"/>
              </a:rPr>
              <a:t>to connect and communicate.</a:t>
            </a:r>
          </a:p>
        </p:txBody>
      </p:sp>
      <p:sp>
        <p:nvSpPr>
          <p:cNvPr id="45" name="Text 1">
            <a:extLst>
              <a:ext uri="{FF2B5EF4-FFF2-40B4-BE49-F238E27FC236}">
                <a16:creationId xmlns:a16="http://schemas.microsoft.com/office/drawing/2014/main" id="{686E85E6-8B13-7580-40C4-26E9F2FACEC7}"/>
              </a:ext>
            </a:extLst>
          </p:cNvPr>
          <p:cNvSpPr/>
          <p:nvPr/>
        </p:nvSpPr>
        <p:spPr>
          <a:xfrm>
            <a:off x="12087940" y="429435"/>
            <a:ext cx="2255357" cy="672940"/>
          </a:xfrm>
          <a:prstGeom prst="rect">
            <a:avLst/>
          </a:prstGeom>
          <a:noFill/>
          <a:ln/>
        </p:spPr>
        <p:txBody>
          <a:bodyPr wrap="none" lIns="0" tIns="0" rIns="0" bIns="0" rtlCol="0" anchor="t"/>
          <a:lstStyle/>
          <a:p>
            <a:pPr algn="r"/>
            <a:r>
              <a:rPr lang="en-US" dirty="0">
                <a:latin typeface="DM Sans Medium" pitchFamily="2" charset="0"/>
              </a:rPr>
              <a:t>Engagement through </a:t>
            </a:r>
          </a:p>
          <a:p>
            <a:pPr algn="r"/>
            <a:r>
              <a:rPr lang="en-US" dirty="0">
                <a:latin typeface="DM Sans Medium" pitchFamily="2" charset="0"/>
              </a:rPr>
              <a:t>Social Connectivity</a:t>
            </a:r>
          </a:p>
        </p:txBody>
      </p:sp>
      <p:sp>
        <p:nvSpPr>
          <p:cNvPr id="46" name="Text 1">
            <a:extLst>
              <a:ext uri="{FF2B5EF4-FFF2-40B4-BE49-F238E27FC236}">
                <a16:creationId xmlns:a16="http://schemas.microsoft.com/office/drawing/2014/main" id="{D82C6C54-B700-2681-164E-052DD6EB63E2}"/>
              </a:ext>
            </a:extLst>
          </p:cNvPr>
          <p:cNvSpPr/>
          <p:nvPr/>
        </p:nvSpPr>
        <p:spPr>
          <a:xfrm>
            <a:off x="-1179524" y="3976882"/>
            <a:ext cx="6181478" cy="621597"/>
          </a:xfrm>
          <a:prstGeom prst="rect">
            <a:avLst/>
          </a:prstGeom>
          <a:noFill/>
          <a:ln/>
        </p:spPr>
        <p:txBody>
          <a:bodyPr wrap="none" lIns="0" tIns="0" rIns="0" bIns="0" rtlCol="0" anchor="t"/>
          <a:lstStyle/>
          <a:p>
            <a:pPr algn="r"/>
            <a:r>
              <a:rPr lang="en-US" sz="1600" dirty="0">
                <a:latin typeface="Montserrat" panose="00000500000000000000" pitchFamily="2" charset="0"/>
              </a:rPr>
              <a:t>Highlights top alumni on the homepage and </a:t>
            </a:r>
          </a:p>
          <a:p>
            <a:pPr algn="r"/>
            <a:r>
              <a:rPr lang="en-US" sz="1600" dirty="0">
                <a:latin typeface="Montserrat" panose="00000500000000000000" pitchFamily="2" charset="0"/>
              </a:rPr>
              <a:t>provides structured, shareable profile templates </a:t>
            </a:r>
          </a:p>
          <a:p>
            <a:pPr algn="r"/>
            <a:r>
              <a:rPr lang="en-US" sz="1600" dirty="0">
                <a:latin typeface="Montserrat" panose="00000500000000000000" pitchFamily="2" charset="0"/>
              </a:rPr>
              <a:t>with social media links for direct contact.</a:t>
            </a:r>
          </a:p>
        </p:txBody>
      </p:sp>
      <p:sp>
        <p:nvSpPr>
          <p:cNvPr id="47" name="Text 1">
            <a:extLst>
              <a:ext uri="{FF2B5EF4-FFF2-40B4-BE49-F238E27FC236}">
                <a16:creationId xmlns:a16="http://schemas.microsoft.com/office/drawing/2014/main" id="{D6BFB800-B6B9-28AF-482D-F4FE2540A8AA}"/>
              </a:ext>
            </a:extLst>
          </p:cNvPr>
          <p:cNvSpPr/>
          <p:nvPr/>
        </p:nvSpPr>
        <p:spPr>
          <a:xfrm>
            <a:off x="1724082" y="3092806"/>
            <a:ext cx="2255357" cy="672940"/>
          </a:xfrm>
          <a:prstGeom prst="rect">
            <a:avLst/>
          </a:prstGeom>
          <a:noFill/>
          <a:ln/>
        </p:spPr>
        <p:txBody>
          <a:bodyPr wrap="none" lIns="0" tIns="0" rIns="0" bIns="0" rtlCol="0" anchor="t"/>
          <a:lstStyle/>
          <a:p>
            <a:pPr algn="r"/>
            <a:r>
              <a:rPr lang="en-US" dirty="0">
                <a:latin typeface="DM Sans Medium" pitchFamily="2" charset="0"/>
              </a:rPr>
              <a:t>Interactive Alumni </a:t>
            </a:r>
          </a:p>
          <a:p>
            <a:pPr algn="r"/>
            <a:r>
              <a:rPr lang="en-US" dirty="0">
                <a:latin typeface="DM Sans Medium" pitchFamily="2" charset="0"/>
              </a:rPr>
              <a:t>Showcase and Profile Sharing</a:t>
            </a:r>
          </a:p>
        </p:txBody>
      </p:sp>
      <p:sp>
        <p:nvSpPr>
          <p:cNvPr id="48" name="Text 1">
            <a:extLst>
              <a:ext uri="{FF2B5EF4-FFF2-40B4-BE49-F238E27FC236}">
                <a16:creationId xmlns:a16="http://schemas.microsoft.com/office/drawing/2014/main" id="{37690428-57C5-AEF9-CBC9-F3DD6FA80753}"/>
              </a:ext>
            </a:extLst>
          </p:cNvPr>
          <p:cNvSpPr/>
          <p:nvPr/>
        </p:nvSpPr>
        <p:spPr>
          <a:xfrm>
            <a:off x="9333935" y="3970406"/>
            <a:ext cx="6181478" cy="621597"/>
          </a:xfrm>
          <a:prstGeom prst="rect">
            <a:avLst/>
          </a:prstGeom>
          <a:noFill/>
          <a:ln/>
        </p:spPr>
        <p:txBody>
          <a:bodyPr wrap="none" lIns="0" tIns="0" rIns="0" bIns="0" rtlCol="0" anchor="t"/>
          <a:lstStyle/>
          <a:p>
            <a:r>
              <a:rPr lang="en-US" sz="1600" dirty="0">
                <a:latin typeface="Montserrat" panose="00000500000000000000" pitchFamily="2" charset="0"/>
              </a:rPr>
              <a:t>Notifies users about upcoming college/department </a:t>
            </a:r>
          </a:p>
          <a:p>
            <a:r>
              <a:rPr lang="en-US" sz="1600" dirty="0">
                <a:latin typeface="Montserrat" panose="00000500000000000000" pitchFamily="2" charset="0"/>
              </a:rPr>
              <a:t>events and allows admins to send targeted or </a:t>
            </a:r>
          </a:p>
          <a:p>
            <a:r>
              <a:rPr lang="en-US" sz="1600" dirty="0">
                <a:latin typeface="Montserrat" panose="00000500000000000000" pitchFamily="2" charset="0"/>
              </a:rPr>
              <a:t>mass email notifications to alumni batches.</a:t>
            </a:r>
          </a:p>
        </p:txBody>
      </p:sp>
      <p:sp>
        <p:nvSpPr>
          <p:cNvPr id="49" name="Text 1">
            <a:extLst>
              <a:ext uri="{FF2B5EF4-FFF2-40B4-BE49-F238E27FC236}">
                <a16:creationId xmlns:a16="http://schemas.microsoft.com/office/drawing/2014/main" id="{822A313A-F781-B810-DD0F-DC046EDBBF34}"/>
              </a:ext>
            </a:extLst>
          </p:cNvPr>
          <p:cNvSpPr/>
          <p:nvPr/>
        </p:nvSpPr>
        <p:spPr>
          <a:xfrm>
            <a:off x="10678432" y="3075148"/>
            <a:ext cx="2255357" cy="672940"/>
          </a:xfrm>
          <a:prstGeom prst="rect">
            <a:avLst/>
          </a:prstGeom>
          <a:noFill/>
          <a:ln/>
        </p:spPr>
        <p:txBody>
          <a:bodyPr wrap="none" lIns="0" tIns="0" rIns="0" bIns="0" rtlCol="0" anchor="t"/>
          <a:lstStyle/>
          <a:p>
            <a:r>
              <a:rPr lang="en-US" dirty="0">
                <a:latin typeface="DM Sans Medium" pitchFamily="2" charset="0"/>
              </a:rPr>
              <a:t>Smart Event and </a:t>
            </a:r>
          </a:p>
          <a:p>
            <a:r>
              <a:rPr lang="en-US" dirty="0">
                <a:latin typeface="DM Sans Medium" pitchFamily="2" charset="0"/>
              </a:rPr>
              <a:t>Notification System</a:t>
            </a:r>
          </a:p>
        </p:txBody>
      </p:sp>
      <p:sp>
        <p:nvSpPr>
          <p:cNvPr id="53" name="Text 1">
            <a:extLst>
              <a:ext uri="{FF2B5EF4-FFF2-40B4-BE49-F238E27FC236}">
                <a16:creationId xmlns:a16="http://schemas.microsoft.com/office/drawing/2014/main" id="{1E08CB13-772F-209F-F523-829EF5743D5E}"/>
              </a:ext>
            </a:extLst>
          </p:cNvPr>
          <p:cNvSpPr/>
          <p:nvPr/>
        </p:nvSpPr>
        <p:spPr>
          <a:xfrm>
            <a:off x="4322596" y="6445275"/>
            <a:ext cx="6181478" cy="621597"/>
          </a:xfrm>
          <a:prstGeom prst="rect">
            <a:avLst/>
          </a:prstGeom>
          <a:noFill/>
          <a:ln/>
        </p:spPr>
        <p:txBody>
          <a:bodyPr wrap="none" lIns="0" tIns="0" rIns="0" bIns="0" rtlCol="0" anchor="t"/>
          <a:lstStyle/>
          <a:p>
            <a:pPr algn="ctr"/>
            <a:r>
              <a:rPr lang="en-US" sz="1600" dirty="0">
                <a:latin typeface="Montserrat" panose="00000500000000000000" pitchFamily="2" charset="0"/>
              </a:rPr>
              <a:t>Includes a department gallery for memories and achievements, </a:t>
            </a:r>
          </a:p>
          <a:p>
            <a:pPr algn="ctr"/>
            <a:r>
              <a:rPr lang="en-US" sz="1600" dirty="0">
                <a:latin typeface="Montserrat" panose="00000500000000000000" pitchFamily="2" charset="0"/>
              </a:rPr>
              <a:t>alongside a virtual notice board for important announcements.</a:t>
            </a:r>
          </a:p>
        </p:txBody>
      </p:sp>
      <p:sp>
        <p:nvSpPr>
          <p:cNvPr id="54" name="Text 1">
            <a:extLst>
              <a:ext uri="{FF2B5EF4-FFF2-40B4-BE49-F238E27FC236}">
                <a16:creationId xmlns:a16="http://schemas.microsoft.com/office/drawing/2014/main" id="{680945F7-74E9-0BA4-86CB-00D5BF2F3319}"/>
              </a:ext>
            </a:extLst>
          </p:cNvPr>
          <p:cNvSpPr/>
          <p:nvPr/>
        </p:nvSpPr>
        <p:spPr>
          <a:xfrm>
            <a:off x="6217779" y="6015408"/>
            <a:ext cx="2255357" cy="672940"/>
          </a:xfrm>
          <a:prstGeom prst="rect">
            <a:avLst/>
          </a:prstGeom>
          <a:noFill/>
          <a:ln/>
        </p:spPr>
        <p:txBody>
          <a:bodyPr wrap="none" lIns="0" tIns="0" rIns="0" bIns="0" rtlCol="0" anchor="t"/>
          <a:lstStyle/>
          <a:p>
            <a:pPr algn="ctr"/>
            <a:r>
              <a:rPr lang="en-US" dirty="0">
                <a:latin typeface="DM Sans Medium" pitchFamily="2" charset="0"/>
              </a:rPr>
              <a:t>Dynamic Gallery and Notice Board</a:t>
            </a:r>
          </a:p>
        </p:txBody>
      </p:sp>
    </p:spTree>
    <p:extLst>
      <p:ext uri="{BB962C8B-B14F-4D97-AF65-F5344CB8AC3E}">
        <p14:creationId xmlns:p14="http://schemas.microsoft.com/office/powerpoint/2010/main" val="290272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6BD966-DA88-5A77-EC99-570F105C38E0}"/>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alphaModFix amt="35000"/>
          </a:blip>
          <a:stretch>
            <a:fillRect/>
          </a:stretch>
        </p:blipFill>
        <p:spPr>
          <a:xfrm>
            <a:off x="9144000" y="0"/>
            <a:ext cx="5486400" cy="8229600"/>
          </a:xfrm>
          <a:prstGeom prst="rect">
            <a:avLst/>
          </a:prstGeom>
        </p:spPr>
      </p:pic>
      <p:sp>
        <p:nvSpPr>
          <p:cNvPr id="3" name="Text 0"/>
          <p:cNvSpPr/>
          <p:nvPr/>
        </p:nvSpPr>
        <p:spPr>
          <a:xfrm>
            <a:off x="1372524" y="25727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Limitations and Future Scope</a:t>
            </a:r>
            <a:endParaRPr lang="en-US" sz="4450" dirty="0"/>
          </a:p>
        </p:txBody>
      </p:sp>
      <p:sp>
        <p:nvSpPr>
          <p:cNvPr id="15" name="TextBox 14">
            <a:extLst>
              <a:ext uri="{FF2B5EF4-FFF2-40B4-BE49-F238E27FC236}">
                <a16:creationId xmlns:a16="http://schemas.microsoft.com/office/drawing/2014/main" id="{D52784AF-1AFF-5E2A-610C-A899F5461488}"/>
              </a:ext>
            </a:extLst>
          </p:cNvPr>
          <p:cNvSpPr txBox="1"/>
          <p:nvPr/>
        </p:nvSpPr>
        <p:spPr>
          <a:xfrm>
            <a:off x="515998" y="1940660"/>
            <a:ext cx="8712200" cy="5109860"/>
          </a:xfrm>
          <a:prstGeom prst="rect">
            <a:avLst/>
          </a:prstGeom>
          <a:noFill/>
        </p:spPr>
        <p:txBody>
          <a:bodyPr wrap="square">
            <a:spAutoFit/>
          </a:bodyPr>
          <a:lstStyle/>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Integration of virtual alumni meetings and interactive online events.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Personalized chat and active status indicators for real-time interaction.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Expanded options for job postings, internships, and sponsored projects.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Implement the android and IOS application.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Addition on the direct WhatsApp messages &amp; Email to the alumni.</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Tools for entrepreneurial guidance and mentorship in specific industries.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Access to online expert lectures, webinars, and ongoing professional development.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Personalized chat and active status for users. </a:t>
            </a:r>
          </a:p>
          <a:p>
            <a:pPr marL="342900" indent="-342900">
              <a:lnSpc>
                <a:spcPct val="150000"/>
              </a:lnSpc>
              <a:buClr>
                <a:schemeClr val="accent1"/>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 Internship, job, and industry-sponsored project listings. </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8683F3E-283B-BE82-993F-332528F7D309}"/>
              </a:ext>
            </a:extLst>
          </p:cNvPr>
          <p:cNvPicPr>
            <a:picLocks noChangeAspect="1"/>
          </p:cNvPicPr>
          <p:nvPr/>
        </p:nvPicPr>
        <p:blipFill>
          <a:blip r:embed="rId4">
            <a:alphaModFix amt="70000"/>
          </a:blip>
          <a:stretch>
            <a:fillRect/>
          </a:stretch>
        </p:blipFill>
        <p:spPr>
          <a:xfrm>
            <a:off x="376257" y="525393"/>
            <a:ext cx="996267" cy="8813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36C81-7D33-11C2-A20B-DE7B299E163D}"/>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alphaModFix amt="20000"/>
          </a:blip>
          <a:stretch>
            <a:fillRect/>
          </a:stretch>
        </p:blipFill>
        <p:spPr>
          <a:xfrm>
            <a:off x="9115485" y="0"/>
            <a:ext cx="5486400" cy="8229600"/>
          </a:xfrm>
          <a:prstGeom prst="rect">
            <a:avLst/>
          </a:prstGeom>
        </p:spPr>
      </p:pic>
      <p:sp>
        <p:nvSpPr>
          <p:cNvPr id="3" name="Text 0"/>
          <p:cNvSpPr/>
          <p:nvPr/>
        </p:nvSpPr>
        <p:spPr>
          <a:xfrm>
            <a:off x="1025284" y="49338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Conclusion</a:t>
            </a:r>
            <a:endParaRPr lang="en-US" sz="4450" dirty="0"/>
          </a:p>
        </p:txBody>
      </p:sp>
      <p:sp>
        <p:nvSpPr>
          <p:cNvPr id="7" name="TextBox 6">
            <a:extLst>
              <a:ext uri="{FF2B5EF4-FFF2-40B4-BE49-F238E27FC236}">
                <a16:creationId xmlns:a16="http://schemas.microsoft.com/office/drawing/2014/main" id="{66581039-56F0-4AB3-821A-E75FFF220334}"/>
              </a:ext>
            </a:extLst>
          </p:cNvPr>
          <p:cNvSpPr txBox="1"/>
          <p:nvPr/>
        </p:nvSpPr>
        <p:spPr>
          <a:xfrm>
            <a:off x="625033" y="1261880"/>
            <a:ext cx="6308202" cy="6119945"/>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We are developing alumni web application to established interaction between alumni and department. This web application is developing in Word press with the help of some inbuilt plugins and some own developed plugins. The web application serve as a useful site to any department and Alumni to know what is going on in our department and can also know about the various opportunities of the outer world to the institute. This portal provides access to only authorized users. </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44AC863-EE3E-CE5F-03C6-50E391814613}"/>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backgroundRemoval t="10000" b="90000" l="10000" r="90000">
                        <a14:foregroundMark x1="42785" y1="28256" x2="42785" y2="28256"/>
                        <a14:foregroundMark x1="61772" y1="18182" x2="61772" y2="18182"/>
                        <a14:foregroundMark x1="49620" y1="18428" x2="49620" y2="18428"/>
                        <a14:foregroundMark x1="38481" y1="17936" x2="38481" y2="17936"/>
                        <a14:foregroundMark x1="29367" y1="24816" x2="29367" y2="24816"/>
                        <a14:foregroundMark x1="23038" y1="33415" x2="23038" y2="33415"/>
                        <a14:foregroundMark x1="20506" y1="44717" x2="20506" y2="44717"/>
                        <a14:foregroundMark x1="71899" y1="23833" x2="71899" y2="23833"/>
                        <a14:foregroundMark x1="78987" y1="33170" x2="78987" y2="33170"/>
                        <a14:foregroundMark x1="81013" y1="44963" x2="81013" y2="44963"/>
                        <a14:foregroundMark x1="55190" y1="52580" x2="55190" y2="52580"/>
                        <a14:foregroundMark x1="44810" y1="52826" x2="44810" y2="52826"/>
                        <a14:foregroundMark x1="50127" y1="64865" x2="50127" y2="64865"/>
                        <a14:foregroundMark x1="50886" y1="78624" x2="50886" y2="78624"/>
                      </a14:backgroundRemoval>
                    </a14:imgEffect>
                  </a14:imgLayer>
                </a14:imgProps>
              </a:ext>
            </a:extLst>
          </a:blip>
          <a:stretch>
            <a:fillRect/>
          </a:stretch>
        </p:blipFill>
        <p:spPr>
          <a:xfrm>
            <a:off x="186932" y="371575"/>
            <a:ext cx="687881" cy="7087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2990BD-1B7B-59D9-07AE-8154BE6A651D}"/>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1198906" y="35061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References</a:t>
            </a:r>
            <a:endParaRPr lang="en-US" sz="4450" dirty="0"/>
          </a:p>
        </p:txBody>
      </p:sp>
      <p:sp>
        <p:nvSpPr>
          <p:cNvPr id="5" name="TextBox 4">
            <a:extLst>
              <a:ext uri="{FF2B5EF4-FFF2-40B4-BE49-F238E27FC236}">
                <a16:creationId xmlns:a16="http://schemas.microsoft.com/office/drawing/2014/main" id="{898C9EDA-0D38-B2C9-8227-1719922A7CFD}"/>
              </a:ext>
            </a:extLst>
          </p:cNvPr>
          <p:cNvSpPr txBox="1"/>
          <p:nvPr/>
        </p:nvSpPr>
        <p:spPr>
          <a:xfrm>
            <a:off x="620169" y="1204746"/>
            <a:ext cx="13292601" cy="6760825"/>
          </a:xfrm>
          <a:prstGeom prst="rect">
            <a:avLst/>
          </a:prstGeom>
          <a:noFill/>
        </p:spPr>
        <p:txBody>
          <a:bodyPr wrap="square">
            <a:spAutoFit/>
          </a:bodyPr>
          <a:lstStyle/>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“Alumni Connect Hub: A Comprehensive Alumni Management System” Parth P. Sawai1, </a:t>
            </a:r>
            <a:r>
              <a:rPr lang="en-US" sz="2000" b="0" i="0" dirty="0" err="1">
                <a:solidFill>
                  <a:srgbClr val="000000"/>
                </a:solidFill>
                <a:effectLst/>
                <a:latin typeface="Times New Roman" panose="02020603050405020304" pitchFamily="18" charset="0"/>
              </a:rPr>
              <a:t>Prajyot</a:t>
            </a:r>
            <a:r>
              <a:rPr lang="en-US" sz="2000" b="0" i="0" dirty="0">
                <a:solidFill>
                  <a:srgbClr val="000000"/>
                </a:solidFill>
                <a:effectLst/>
                <a:latin typeface="Times New Roman" panose="02020603050405020304" pitchFamily="18" charset="0"/>
              </a:rPr>
              <a:t> V. Chambhare2, Aditya N. Jaysingpure3, </a:t>
            </a:r>
            <a:r>
              <a:rPr lang="en-US" sz="2000" b="0" i="0" dirty="0" err="1">
                <a:solidFill>
                  <a:srgbClr val="000000"/>
                </a:solidFill>
                <a:effectLst/>
                <a:latin typeface="Times New Roman" panose="02020603050405020304" pitchFamily="18" charset="0"/>
              </a:rPr>
              <a:t>Atharav</a:t>
            </a:r>
            <a:r>
              <a:rPr lang="en-US" sz="2000" b="0" i="0" dirty="0">
                <a:solidFill>
                  <a:srgbClr val="000000"/>
                </a:solidFill>
                <a:effectLst/>
                <a:latin typeface="Times New Roman" panose="02020603050405020304" pitchFamily="18" charset="0"/>
              </a:rPr>
              <a:t> G. Karhe4, Disha Rathod5, Dr V S Gulhane6, ISSN (Online): 2583-648X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"Harvard Alumni" [online]. Available: http://www.alumni.harvard.edu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“Design of Alumni Portal with Data Security” ,August 2021, DOI: 10.1109/ICESC51422.2021.9532986, Babu M, </a:t>
            </a:r>
            <a:r>
              <a:rPr lang="en-US" sz="2000" b="0" i="0" dirty="0" err="1">
                <a:solidFill>
                  <a:srgbClr val="000000"/>
                </a:solidFill>
                <a:effectLst/>
                <a:latin typeface="Times New Roman" panose="02020603050405020304" pitchFamily="18" charset="0"/>
              </a:rPr>
              <a:t>Sandhiya</a:t>
            </a:r>
            <a:r>
              <a:rPr lang="en-US" sz="2000" b="0" i="0" dirty="0">
                <a:solidFill>
                  <a:srgbClr val="000000"/>
                </a:solidFill>
                <a:effectLst/>
                <a:latin typeface="Times New Roman" panose="02020603050405020304" pitchFamily="18" charset="0"/>
              </a:rPr>
              <a:t> K, Preetha V, Sankara Eshwari S, Ramya Chitra M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“College Alumni Portal” , Shaikh Asiya1 Shaikh Tuba2 Siddiqui Maryam3 Momin Alimuddin4 Prof. P.S Lokhande5, | Vol. 3, Issue 09, 2015 | ISSN (online): 2321-0613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"IIT Kanpur Alumni" [online]. Available: </a:t>
            </a:r>
            <a:r>
              <a:rPr lang="en-US" sz="2000" b="0" i="0" u="sng" strike="noStrike" dirty="0">
                <a:solidFill>
                  <a:srgbClr val="0000FF"/>
                </a:solidFill>
                <a:effectLst/>
                <a:latin typeface="Times New Roman" panose="02020603050405020304" pitchFamily="18" charset="0"/>
                <a:hlinkClick r:id="rId3"/>
              </a:rPr>
              <a:t>www.iitkalumni.org</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"Alumni Princeton University" [online]. Available: </a:t>
            </a:r>
            <a:r>
              <a:rPr lang="en-US" sz="2000" b="0" i="0" u="sng" strike="noStrike" dirty="0">
                <a:solidFill>
                  <a:srgbClr val="0000FF"/>
                </a:solidFill>
                <a:effectLst/>
                <a:latin typeface="Times New Roman" panose="02020603050405020304" pitchFamily="18" charset="0"/>
                <a:hlinkClick r:id="rId4"/>
              </a:rPr>
              <a:t>www.alumni.princeton.edu</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"ITMB Alumni Association" [online]. Available: </a:t>
            </a:r>
            <a:r>
              <a:rPr lang="en-US" sz="2000" b="0" i="0" u="sng" strike="noStrike" dirty="0">
                <a:solidFill>
                  <a:srgbClr val="0000FF"/>
                </a:solidFill>
                <a:effectLst/>
                <a:latin typeface="Times New Roman" panose="02020603050405020304" pitchFamily="18" charset="0"/>
                <a:hlinkClick r:id="rId5"/>
              </a:rPr>
              <a:t>www.alumni.itmb.edu</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"UCLA Alumni" [Online]. Available: </a:t>
            </a:r>
            <a:r>
              <a:rPr lang="en-US" sz="2000" b="0" i="0" u="sng" strike="noStrike" dirty="0">
                <a:solidFill>
                  <a:srgbClr val="0000FF"/>
                </a:solidFill>
                <a:effectLst/>
                <a:latin typeface="Times New Roman" panose="02020603050405020304" pitchFamily="18" charset="0"/>
                <a:hlinkClick r:id="rId6"/>
              </a:rPr>
              <a:t>www.alumni.ucla.edu</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Cecilia A. Mercado and Gerry Paul C. </a:t>
            </a:r>
            <a:r>
              <a:rPr lang="en-US" sz="2000" b="0" i="0" dirty="0" err="1">
                <a:solidFill>
                  <a:srgbClr val="000000"/>
                </a:solidFill>
                <a:effectLst/>
                <a:latin typeface="Times New Roman" panose="02020603050405020304" pitchFamily="18" charset="0"/>
              </a:rPr>
              <a:t>GenoveTowards</a:t>
            </a:r>
            <a:r>
              <a:rPr lang="en-US" sz="2000" b="0" i="0" dirty="0">
                <a:solidFill>
                  <a:srgbClr val="000000"/>
                </a:solidFill>
                <a:effectLst/>
                <a:latin typeface="Times New Roman" panose="02020603050405020304" pitchFamily="18" charset="0"/>
              </a:rPr>
              <a:t> Overcoming Limitations of Community Web Portals: a Classmates’ Example DERI – Digital Enterprise Research Institute, University of Innsbruck, Austria, and National University of Ireland at Galway, Ireland Anna V. Zhdanova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Security Mechanism in Alumni Portal Department of Information Technology, Xavier Institute of Engineering, Mahim (W), Mumbai, India Vikrant Pawar , Sagar Date, Suraj Iyer, Chhaya </a:t>
            </a:r>
            <a:r>
              <a:rPr lang="en-US" sz="2000" b="0" i="0" dirty="0" err="1">
                <a:solidFill>
                  <a:srgbClr val="000000"/>
                </a:solidFill>
                <a:effectLst/>
                <a:latin typeface="Times New Roman" panose="02020603050405020304" pitchFamily="18" charset="0"/>
              </a:rPr>
              <a:t>Narvekar</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Campus Portals: Supportive Mechanisms for University Communication, Collaboration, and Organizational Change David L. Eisler, Provost Weber State University.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Chiang Y. Ch.; Ahmad F.M. A.; Wong S. L., (2010), "Students’ readiness in using mathematics online portal: a preliminary study among undergraduates ", journal Procedia Social and </a:t>
            </a:r>
            <a:r>
              <a:rPr lang="en-US" sz="2000" b="0" i="0" dirty="0" err="1">
                <a:solidFill>
                  <a:srgbClr val="000000"/>
                </a:solidFill>
                <a:effectLst/>
                <a:latin typeface="Times New Roman" panose="02020603050405020304" pitchFamily="18" charset="0"/>
              </a:rPr>
              <a:t>Behavioural</a:t>
            </a:r>
            <a:r>
              <a:rPr lang="en-US" sz="2000" b="0" i="0" dirty="0">
                <a:solidFill>
                  <a:srgbClr val="000000"/>
                </a:solidFill>
                <a:effectLst/>
                <a:latin typeface="Times New Roman" panose="02020603050405020304" pitchFamily="18" charset="0"/>
              </a:rPr>
              <a:t> Sciences, ISSN 677-681.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 </a:t>
            </a:r>
            <a:r>
              <a:rPr lang="en-US" sz="2000" b="0" i="0" dirty="0" err="1">
                <a:solidFill>
                  <a:srgbClr val="000000"/>
                </a:solidFill>
                <a:effectLst/>
                <a:latin typeface="Times New Roman" panose="02020603050405020304" pitchFamily="18" charset="0"/>
              </a:rPr>
              <a:t>Skrzypek</a:t>
            </a:r>
            <a:r>
              <a:rPr lang="en-US" sz="2000" b="0" i="0" dirty="0">
                <a:solidFill>
                  <a:srgbClr val="000000"/>
                </a:solidFill>
                <a:effectLst/>
                <a:latin typeface="Times New Roman" panose="02020603050405020304" pitchFamily="18" charset="0"/>
              </a:rPr>
              <a:t>, J. Diebold, W. Kim, D. Krause, “Mentoring Connections: Implementing a Student–Alumni Mentor Program in Social Work,” Journal of Social Work , vol. 55, no. 3, May 2019, pp. 449-459, </a:t>
            </a:r>
            <a:r>
              <a:rPr lang="en-US" sz="2000" b="0" i="0" u="sng" strike="noStrike" dirty="0">
                <a:solidFill>
                  <a:srgbClr val="0000FF"/>
                </a:solidFill>
                <a:effectLst/>
                <a:latin typeface="Times New Roman" panose="02020603050405020304" pitchFamily="18" charset="0"/>
                <a:hlinkClick r:id="rId7"/>
              </a:rPr>
              <a:t>https://doi.org/10.1080/10437797.2019.1600445</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r>
              <a:rPr lang="en-US" sz="2000" b="0" i="0" dirty="0">
                <a:solidFill>
                  <a:srgbClr val="000000"/>
                </a:solidFill>
                <a:effectLst/>
                <a:latin typeface="Times New Roman" panose="02020603050405020304" pitchFamily="18" charset="0"/>
              </a:rPr>
              <a:t>Council for Advancement and Support of Education (CASE), “CASE Insights on Voluntary Support of Education,” </a:t>
            </a:r>
            <a:r>
              <a:rPr lang="en-US" sz="2000" b="0" i="0" u="sng" strike="noStrike" dirty="0">
                <a:solidFill>
                  <a:srgbClr val="0000FF"/>
                </a:solidFill>
                <a:effectLst/>
                <a:latin typeface="Times New Roman" panose="02020603050405020304" pitchFamily="18" charset="0"/>
                <a:hlinkClick r:id="rId8"/>
              </a:rPr>
              <a:t>https://www.case.org/research/surveys/case-insights-voluntary-support-education</a:t>
            </a:r>
            <a:r>
              <a:rPr lang="en-US" sz="2000" b="0" i="0" dirty="0">
                <a:solidFill>
                  <a:srgbClr val="000000"/>
                </a:solidFill>
                <a:effectLst/>
                <a:latin typeface="Times New Roman" panose="02020603050405020304" pitchFamily="18" charset="0"/>
              </a:rPr>
              <a:t>. </a:t>
            </a:r>
          </a:p>
          <a:p>
            <a:pPr marL="342900" indent="-342900" algn="just" rtl="0" fontAlgn="base">
              <a:lnSpc>
                <a:spcPts val="2025"/>
              </a:lnSpc>
              <a:buFont typeface="+mj-lt"/>
              <a:buAutoNum type="arabicPeriod"/>
            </a:pPr>
            <a:endParaRPr lang="en-US" sz="2000" b="0" i="0" dirty="0">
              <a:solidFill>
                <a:srgbClr val="000000"/>
              </a:solidFill>
              <a:effectLst/>
              <a:latin typeface="Times New Roman" panose="02020603050405020304" pitchFamily="18" charset="0"/>
            </a:endParaRPr>
          </a:p>
        </p:txBody>
      </p:sp>
      <p:pic>
        <p:nvPicPr>
          <p:cNvPr id="9" name="Picture 8">
            <a:extLst>
              <a:ext uri="{FF2B5EF4-FFF2-40B4-BE49-F238E27FC236}">
                <a16:creationId xmlns:a16="http://schemas.microsoft.com/office/drawing/2014/main" id="{40BDC5AC-DECF-26D4-5C7E-98981688DEF9}"/>
              </a:ext>
            </a:extLst>
          </p:cNvPr>
          <p:cNvPicPr>
            <a:picLocks noChangeAspect="1"/>
          </p:cNvPicPr>
          <p:nvPr/>
        </p:nvPicPr>
        <p:blipFill>
          <a:blip r:embed="rId9">
            <a:alphaModFix amt="85000"/>
            <a:extLst>
              <a:ext uri="{BEBA8EAE-BF5A-486C-A8C5-ECC9F3942E4B}">
                <a14:imgProps xmlns:a14="http://schemas.microsoft.com/office/drawing/2010/main">
                  <a14:imgLayer r:embed="rId10">
                    <a14:imgEffect>
                      <a14:backgroundRemoval t="10000" b="90000" l="10000" r="90000">
                        <a14:backgroundMark x1="68889" y1="45778" x2="68889" y2="45778"/>
                        <a14:backgroundMark x1="68889" y1="45778" x2="68889" y2="45778"/>
                        <a14:backgroundMark x1="68889" y1="45778" x2="68889" y2="45778"/>
                      </a14:backgroundRemoval>
                    </a14:imgEffect>
                  </a14:imgLayer>
                </a14:imgProps>
              </a:ext>
            </a:extLst>
          </a:blip>
          <a:stretch>
            <a:fillRect/>
          </a:stretch>
        </p:blipFill>
        <p:spPr>
          <a:xfrm>
            <a:off x="444666" y="275604"/>
            <a:ext cx="765813" cy="7658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E6D3DA-BABC-C86C-9BF6-EA2A79C9F117}"/>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9F5D6E-9C22-6B7F-B2FC-8E95141BD1F8}"/>
              </a:ext>
            </a:extLst>
          </p:cNvPr>
          <p:cNvSpPr txBox="1"/>
          <p:nvPr/>
        </p:nvSpPr>
        <p:spPr>
          <a:xfrm>
            <a:off x="620169" y="510265"/>
            <a:ext cx="13292601" cy="4196020"/>
          </a:xfrm>
          <a:prstGeom prst="rect">
            <a:avLst/>
          </a:prstGeom>
          <a:noFill/>
        </p:spPr>
        <p:txBody>
          <a:bodyPr wrap="square">
            <a:spAutoFit/>
          </a:bodyPr>
          <a:lstStyle/>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E. Rosenkrantz, “Changing Landscape of Alumni Engagement: Comparative Case Study of Research 1 Institutions with Changing Demographics,” Doctoral Dissertation, Northern Arizona University, May 2023. </a:t>
            </a:r>
          </a:p>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J. A. McCall, P. K. Richards, G. F. Walters, “Factors in Software Quality: Concepts and Definitions of Software Quality,” Technical Report, General Electric Company, Sunnyvale, CA, USA, vol. 1, November 1977, https://apps.dtic.mil/sti/pdfs/ADA049014.pdf.  </a:t>
            </a:r>
          </a:p>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International Organization for Standardization, “ISO/IEC 25010:2011 Systems and software engineering - System and software Quality Requirements and Evaluation (SQRE): Quality models,” </a:t>
            </a:r>
            <a:r>
              <a:rPr lang="en-US" sz="2000" b="0" i="0" u="sng" strike="noStrike" dirty="0">
                <a:solidFill>
                  <a:srgbClr val="0000FF"/>
                </a:solidFill>
                <a:effectLst/>
                <a:latin typeface="Times New Roman" panose="02020603050405020304" pitchFamily="18" charset="0"/>
                <a:hlinkClick r:id="rId2"/>
              </a:rPr>
              <a:t>https://iso25000.com/index.php/en/iso-25000-standards/iso-25010</a:t>
            </a:r>
            <a:r>
              <a:rPr lang="en-US" sz="2000" b="0" i="0" dirty="0">
                <a:solidFill>
                  <a:srgbClr val="000000"/>
                </a:solidFill>
                <a:effectLst/>
                <a:latin typeface="Times New Roman" panose="02020603050405020304" pitchFamily="18" charset="0"/>
              </a:rPr>
              <a:t>. </a:t>
            </a:r>
          </a:p>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R. S. Mission, “Multi-channel Support and Ticketing Interface for Online Support Management System Platforms”, International Journal of Applied Science and Engineering, vol. 18, no. 4, May 2021, doi:10.6703/IJASE.202106_18(4).006. </a:t>
            </a:r>
          </a:p>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K. A. S. </a:t>
            </a:r>
            <a:r>
              <a:rPr lang="en-US" sz="2000" b="0" i="0" dirty="0" err="1">
                <a:solidFill>
                  <a:srgbClr val="000000"/>
                </a:solidFill>
                <a:effectLst/>
                <a:latin typeface="Times New Roman" panose="02020603050405020304" pitchFamily="18" charset="0"/>
              </a:rPr>
              <a:t>Secugal</a:t>
            </a:r>
            <a:r>
              <a:rPr lang="en-US" sz="2000" b="0" i="0" dirty="0">
                <a:solidFill>
                  <a:srgbClr val="000000"/>
                </a:solidFill>
                <a:effectLst/>
                <a:latin typeface="Times New Roman" panose="02020603050405020304" pitchFamily="18" charset="0"/>
              </a:rPr>
              <a:t>, J. P. </a:t>
            </a:r>
            <a:r>
              <a:rPr lang="en-US" sz="2000" b="0" i="0" dirty="0" err="1">
                <a:solidFill>
                  <a:srgbClr val="000000"/>
                </a:solidFill>
                <a:effectLst/>
                <a:latin typeface="Times New Roman" panose="02020603050405020304" pitchFamily="18" charset="0"/>
              </a:rPr>
              <a:t>Sermeno</a:t>
            </a:r>
            <a:r>
              <a:rPr lang="en-US" sz="2000" b="0" i="0" dirty="0">
                <a:solidFill>
                  <a:srgbClr val="000000"/>
                </a:solidFill>
                <a:effectLst/>
                <a:latin typeface="Times New Roman" panose="02020603050405020304" pitchFamily="18" charset="0"/>
              </a:rPr>
              <a:t>, N. E. </a:t>
            </a:r>
            <a:r>
              <a:rPr lang="en-US" sz="2000" b="0" i="0" dirty="0" err="1">
                <a:solidFill>
                  <a:srgbClr val="000000"/>
                </a:solidFill>
                <a:effectLst/>
                <a:latin typeface="Times New Roman" panose="02020603050405020304" pitchFamily="18" charset="0"/>
              </a:rPr>
              <a:t>Mistio</a:t>
            </a:r>
            <a:r>
              <a:rPr lang="en-US" sz="2000" b="0" i="0" dirty="0">
                <a:solidFill>
                  <a:srgbClr val="000000"/>
                </a:solidFill>
                <a:effectLst/>
                <a:latin typeface="Times New Roman" panose="02020603050405020304" pitchFamily="18" charset="0"/>
              </a:rPr>
              <a:t>, “QR-Code Tracking and SMS Notification Transaction Interface for Scholarship Management System,” International Journal of Applied Science and Engineering, vol. 18, no. 4, May 2021, pp. 1-8, </a:t>
            </a:r>
            <a:r>
              <a:rPr lang="en-US" sz="2000" b="0" i="0" u="sng" strike="noStrike" dirty="0">
                <a:solidFill>
                  <a:srgbClr val="0000FF"/>
                </a:solidFill>
                <a:effectLst/>
                <a:latin typeface="Times New Roman" panose="02020603050405020304" pitchFamily="18" charset="0"/>
                <a:hlinkClick r:id="rId3"/>
              </a:rPr>
              <a:t>https://doi.org/10.6703/IJASE.202106_18(4).004</a:t>
            </a:r>
            <a:r>
              <a:rPr lang="en-US" sz="2000" b="0" i="0" dirty="0">
                <a:solidFill>
                  <a:srgbClr val="000000"/>
                </a:solidFill>
                <a:effectLst/>
                <a:latin typeface="Times New Roman" panose="02020603050405020304" pitchFamily="18" charset="0"/>
              </a:rPr>
              <a:t>. </a:t>
            </a:r>
          </a:p>
          <a:p>
            <a:pPr marL="457200" indent="-457200" algn="just" rtl="0" fontAlgn="base">
              <a:lnSpc>
                <a:spcPts val="2025"/>
              </a:lnSpc>
              <a:buFont typeface="+mj-lt"/>
              <a:buAutoNum type="arabicPeriod" startAt="15"/>
            </a:pPr>
            <a:r>
              <a:rPr lang="en-US" sz="2000" b="0" i="0" dirty="0">
                <a:solidFill>
                  <a:srgbClr val="000000"/>
                </a:solidFill>
                <a:effectLst/>
                <a:latin typeface="Times New Roman" panose="02020603050405020304" pitchFamily="18" charset="0"/>
              </a:rPr>
              <a:t>E. A. Smith, G. D. Gearhart, M. T. Miller, “Understanding Alumni Relations Programs in Community Colleges,” International Journal of Higher Education, vol. 8, no. 5, October 2019, pp. 176-184, </a:t>
            </a:r>
            <a:r>
              <a:rPr lang="en-US" sz="2000" b="0" i="0" u="sng" strike="noStrike" dirty="0">
                <a:solidFill>
                  <a:srgbClr val="0000FF"/>
                </a:solidFill>
                <a:effectLst/>
                <a:latin typeface="Times New Roman" panose="02020603050405020304" pitchFamily="18" charset="0"/>
                <a:hlinkClick r:id="rId4"/>
              </a:rPr>
              <a:t>https://doi.org/10.5430/ijhe.v8n5p176</a:t>
            </a:r>
            <a:r>
              <a:rPr lang="en-US" sz="2000" b="0" i="0" dirty="0">
                <a:solidFill>
                  <a:srgbClr val="000000"/>
                </a:solidFill>
                <a:effectLst/>
                <a:latin typeface="Times New Roman" panose="02020603050405020304" pitchFamily="18" charset="0"/>
              </a:rPr>
              <a:t> </a:t>
            </a:r>
          </a:p>
          <a:p>
            <a:pPr marL="457200" indent="-457200" algn="just" rtl="0" fontAlgn="base">
              <a:lnSpc>
                <a:spcPts val="2025"/>
              </a:lnSpc>
              <a:buFont typeface="+mj-lt"/>
              <a:buAutoNum type="arabicPeriod" startAt="15"/>
            </a:pPr>
            <a:endParaRPr lang="en-US" sz="20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1561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985043-1076-D5B7-9910-BF5D7D5EAF38}"/>
              </a:ext>
            </a:extLst>
          </p:cNvPr>
          <p:cNvSpPr/>
          <p:nvPr/>
        </p:nvSpPr>
        <p:spPr>
          <a:xfrm>
            <a:off x="11262167"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6E86EB3-0A7A-19EC-43E9-BBE74BD6ABEC}"/>
              </a:ext>
            </a:extLst>
          </p:cNvPr>
          <p:cNvPicPr>
            <a:picLocks noChangeAspect="1"/>
          </p:cNvPicPr>
          <p:nvPr/>
        </p:nvPicPr>
        <p:blipFill>
          <a:blip r:embed="rId2"/>
          <a:stretch>
            <a:fillRect/>
          </a:stretch>
        </p:blipFill>
        <p:spPr>
          <a:xfrm>
            <a:off x="1219200" y="1657350"/>
            <a:ext cx="12192000" cy="4914900"/>
          </a:xfrm>
          <a:prstGeom prst="rect">
            <a:avLst/>
          </a:prstGeom>
        </p:spPr>
      </p:pic>
    </p:spTree>
    <p:extLst>
      <p:ext uri="{BB962C8B-B14F-4D97-AF65-F5344CB8AC3E}">
        <p14:creationId xmlns:p14="http://schemas.microsoft.com/office/powerpoint/2010/main" val="201109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1644550" y="55399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Introduction</a:t>
            </a:r>
            <a:endParaRPr lang="en-US" sz="4450" dirty="0"/>
          </a:p>
        </p:txBody>
      </p:sp>
      <p:sp>
        <p:nvSpPr>
          <p:cNvPr id="13" name="Rectangle 12">
            <a:extLst>
              <a:ext uri="{FF2B5EF4-FFF2-40B4-BE49-F238E27FC236}">
                <a16:creationId xmlns:a16="http://schemas.microsoft.com/office/drawing/2014/main" id="{96D10134-032E-BB79-109A-54E47339A171}"/>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hape 1"/>
          <p:cNvSpPr/>
          <p:nvPr/>
        </p:nvSpPr>
        <p:spPr>
          <a:xfrm>
            <a:off x="793670" y="1649552"/>
            <a:ext cx="13042941" cy="6026052"/>
          </a:xfrm>
          <a:prstGeom prst="roundRect">
            <a:avLst>
              <a:gd name="adj" fmla="val 1233"/>
            </a:avLst>
          </a:prstGeom>
          <a:solidFill>
            <a:srgbClr val="EDEBE3"/>
          </a:solidFill>
          <a:ln/>
        </p:spPr>
      </p:sp>
      <p:sp>
        <p:nvSpPr>
          <p:cNvPr id="6" name="Text 3"/>
          <p:cNvSpPr/>
          <p:nvPr/>
        </p:nvSpPr>
        <p:spPr>
          <a:xfrm>
            <a:off x="927886" y="2090811"/>
            <a:ext cx="12776539" cy="5821280"/>
          </a:xfrm>
          <a:prstGeom prst="rect">
            <a:avLst/>
          </a:prstGeom>
          <a:noFill/>
          <a:ln/>
        </p:spPr>
        <p:txBody>
          <a:bodyPr wrap="square" lIns="0" tIns="0" rIns="0" bIns="0" rtlCol="0" anchor="t"/>
          <a:lstStyle/>
          <a:p>
            <a:pPr marL="285750" indent="-285750">
              <a:lnSpc>
                <a:spcPct val="150000"/>
              </a:lnSpc>
              <a:buClr>
                <a:schemeClr val="accent5">
                  <a:lumMod val="75000"/>
                </a:schemeClr>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Networking Opportunities: Alumni portals provide a platform for graduates to connect with their peers, mentors, and faculty, fostering professional and personal networks that can support career growth and collaboration. </a:t>
            </a:r>
          </a:p>
          <a:p>
            <a:pPr marL="285750" indent="-285750">
              <a:lnSpc>
                <a:spcPct val="150000"/>
              </a:lnSpc>
              <a:buClr>
                <a:schemeClr val="accent5">
                  <a:lumMod val="75000"/>
                </a:schemeClr>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Career Development: Many alumni portals offer job postings, career guidance, and mentorship programs, enabling graduates to explore new opportunities and seek advice from experienced professionals in their field. </a:t>
            </a:r>
          </a:p>
          <a:p>
            <a:pPr marL="285750" indent="-285750">
              <a:lnSpc>
                <a:spcPct val="150000"/>
              </a:lnSpc>
              <a:buClr>
                <a:schemeClr val="accent5">
                  <a:lumMod val="75000"/>
                </a:schemeClr>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Event Updates and Participation: Through the portal, alumni can stay informed about reunions, seminars, webinars, and other department events, ensuring continued engagement with their alma mater.</a:t>
            </a:r>
          </a:p>
          <a:p>
            <a:pPr marL="285750" indent="-285750">
              <a:lnSpc>
                <a:spcPct val="150000"/>
              </a:lnSpc>
              <a:buClr>
                <a:schemeClr val="accent5">
                  <a:lumMod val="75000"/>
                </a:schemeClr>
              </a:buClr>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Knowledge Sharing and Collaboration: Alumni can contribute to knowledge-sharing by posting articles, hosting webinars, or engaging in discussions, creating a dynamic and supportive community for both current students and fellow graduates.</a:t>
            </a:r>
          </a:p>
        </p:txBody>
      </p:sp>
      <p:pic>
        <p:nvPicPr>
          <p:cNvPr id="5" name="Picture 4">
            <a:extLst>
              <a:ext uri="{FF2B5EF4-FFF2-40B4-BE49-F238E27FC236}">
                <a16:creationId xmlns:a16="http://schemas.microsoft.com/office/drawing/2014/main" id="{5CDB34D4-2C16-4590-EA2A-D3E7AA97F06D}"/>
              </a:ext>
            </a:extLst>
          </p:cNvPr>
          <p:cNvPicPr>
            <a:picLocks noChangeAspect="1"/>
          </p:cNvPicPr>
          <p:nvPr/>
        </p:nvPicPr>
        <p:blipFill>
          <a:blip r:embed="rId3">
            <a:alphaModFix amt="70000"/>
          </a:blip>
          <a:stretch>
            <a:fillRect/>
          </a:stretch>
        </p:blipFill>
        <p:spPr>
          <a:xfrm>
            <a:off x="927886" y="553997"/>
            <a:ext cx="544915" cy="544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157C57-CA46-E529-0C2D-E37D397DEE44}"/>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C5D3326-9E19-5C5D-0F19-C05FDC50F6FF}"/>
              </a:ext>
            </a:extLst>
          </p:cNvPr>
          <p:cNvPicPr>
            <a:picLocks noChangeAspect="1"/>
          </p:cNvPicPr>
          <p:nvPr/>
        </p:nvPicPr>
        <p:blipFill>
          <a:blip r:embed="rId2"/>
          <a:stretch>
            <a:fillRect/>
          </a:stretch>
        </p:blipFill>
        <p:spPr>
          <a:xfrm>
            <a:off x="1219200" y="1133475"/>
            <a:ext cx="12192000" cy="5962650"/>
          </a:xfrm>
          <a:prstGeom prst="rect">
            <a:avLst/>
          </a:prstGeom>
        </p:spPr>
      </p:pic>
    </p:spTree>
    <p:extLst>
      <p:ext uri="{BB962C8B-B14F-4D97-AF65-F5344CB8AC3E}">
        <p14:creationId xmlns:p14="http://schemas.microsoft.com/office/powerpoint/2010/main" val="3952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1BD19-A834-3030-DA40-D5108CB233E6}"/>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C3DD525-2B11-3BE4-2F18-4E443005CC4F}"/>
              </a:ext>
            </a:extLst>
          </p:cNvPr>
          <p:cNvPicPr>
            <a:picLocks noChangeAspect="1"/>
          </p:cNvPicPr>
          <p:nvPr/>
        </p:nvPicPr>
        <p:blipFill>
          <a:blip r:embed="rId2"/>
          <a:stretch>
            <a:fillRect/>
          </a:stretch>
        </p:blipFill>
        <p:spPr>
          <a:xfrm>
            <a:off x="1219200" y="1319212"/>
            <a:ext cx="12192000" cy="5591175"/>
          </a:xfrm>
          <a:prstGeom prst="rect">
            <a:avLst/>
          </a:prstGeom>
        </p:spPr>
      </p:pic>
    </p:spTree>
    <p:extLst>
      <p:ext uri="{BB962C8B-B14F-4D97-AF65-F5344CB8AC3E}">
        <p14:creationId xmlns:p14="http://schemas.microsoft.com/office/powerpoint/2010/main" val="4853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8C8ECE-819C-6880-86DD-3740322384FA}"/>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801B55D-95BE-C712-F757-8BC17C24AB9A}"/>
              </a:ext>
            </a:extLst>
          </p:cNvPr>
          <p:cNvPicPr>
            <a:picLocks noChangeAspect="1"/>
          </p:cNvPicPr>
          <p:nvPr/>
        </p:nvPicPr>
        <p:blipFill>
          <a:blip r:embed="rId2"/>
          <a:stretch>
            <a:fillRect/>
          </a:stretch>
        </p:blipFill>
        <p:spPr>
          <a:xfrm>
            <a:off x="1219200" y="1281112"/>
            <a:ext cx="12192000" cy="5667375"/>
          </a:xfrm>
          <a:prstGeom prst="rect">
            <a:avLst/>
          </a:prstGeom>
        </p:spPr>
      </p:pic>
    </p:spTree>
    <p:extLst>
      <p:ext uri="{BB962C8B-B14F-4D97-AF65-F5344CB8AC3E}">
        <p14:creationId xmlns:p14="http://schemas.microsoft.com/office/powerpoint/2010/main" val="232714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185B84-CC39-E3FF-B635-93D753D9B257}"/>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7B315BD-4AF7-D4E2-1904-F467C162F107}"/>
              </a:ext>
            </a:extLst>
          </p:cNvPr>
          <p:cNvPicPr>
            <a:picLocks noChangeAspect="1"/>
          </p:cNvPicPr>
          <p:nvPr/>
        </p:nvPicPr>
        <p:blipFill>
          <a:blip r:embed="rId2"/>
          <a:stretch>
            <a:fillRect/>
          </a:stretch>
        </p:blipFill>
        <p:spPr>
          <a:xfrm>
            <a:off x="1219200" y="128587"/>
            <a:ext cx="12192000" cy="7972425"/>
          </a:xfrm>
          <a:prstGeom prst="rect">
            <a:avLst/>
          </a:prstGeom>
        </p:spPr>
      </p:pic>
    </p:spTree>
    <p:extLst>
      <p:ext uri="{BB962C8B-B14F-4D97-AF65-F5344CB8AC3E}">
        <p14:creationId xmlns:p14="http://schemas.microsoft.com/office/powerpoint/2010/main" val="2451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4231A1-83C2-2523-D554-70572A521E27}"/>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B68DB9D-9739-B574-5835-D74877B349B7}"/>
              </a:ext>
            </a:extLst>
          </p:cNvPr>
          <p:cNvPicPr>
            <a:picLocks noChangeAspect="1"/>
          </p:cNvPicPr>
          <p:nvPr/>
        </p:nvPicPr>
        <p:blipFill>
          <a:blip r:embed="rId2"/>
          <a:stretch>
            <a:fillRect/>
          </a:stretch>
        </p:blipFill>
        <p:spPr>
          <a:xfrm>
            <a:off x="1219200" y="561975"/>
            <a:ext cx="12192000" cy="7105650"/>
          </a:xfrm>
          <a:prstGeom prst="rect">
            <a:avLst/>
          </a:prstGeom>
        </p:spPr>
      </p:pic>
    </p:spTree>
    <p:extLst>
      <p:ext uri="{BB962C8B-B14F-4D97-AF65-F5344CB8AC3E}">
        <p14:creationId xmlns:p14="http://schemas.microsoft.com/office/powerpoint/2010/main" val="267532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F6599B-4DC0-CDF8-42D1-915E0DE5ADEA}"/>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E2B21D9-52D4-9776-C085-146D5EEB1E47}"/>
              </a:ext>
            </a:extLst>
          </p:cNvPr>
          <p:cNvPicPr>
            <a:picLocks noChangeAspect="1"/>
          </p:cNvPicPr>
          <p:nvPr/>
        </p:nvPicPr>
        <p:blipFill>
          <a:blip r:embed="rId2"/>
          <a:stretch>
            <a:fillRect/>
          </a:stretch>
        </p:blipFill>
        <p:spPr>
          <a:xfrm>
            <a:off x="1219200" y="1062037"/>
            <a:ext cx="12192000" cy="6105525"/>
          </a:xfrm>
          <a:prstGeom prst="rect">
            <a:avLst/>
          </a:prstGeom>
        </p:spPr>
      </p:pic>
    </p:spTree>
    <p:extLst>
      <p:ext uri="{BB962C8B-B14F-4D97-AF65-F5344CB8AC3E}">
        <p14:creationId xmlns:p14="http://schemas.microsoft.com/office/powerpoint/2010/main" val="278060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B0248-8068-C2B9-EAEB-61A64CC0EAD3}"/>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082C3C7-D3F0-7374-DEB2-F9C2E0819657}"/>
              </a:ext>
            </a:extLst>
          </p:cNvPr>
          <p:cNvPicPr>
            <a:picLocks noChangeAspect="1"/>
          </p:cNvPicPr>
          <p:nvPr/>
        </p:nvPicPr>
        <p:blipFill>
          <a:blip r:embed="rId2"/>
          <a:stretch>
            <a:fillRect/>
          </a:stretch>
        </p:blipFill>
        <p:spPr>
          <a:xfrm>
            <a:off x="1219200" y="1809750"/>
            <a:ext cx="12192000" cy="4610100"/>
          </a:xfrm>
          <a:prstGeom prst="rect">
            <a:avLst/>
          </a:prstGeom>
        </p:spPr>
      </p:pic>
    </p:spTree>
    <p:extLst>
      <p:ext uri="{BB962C8B-B14F-4D97-AF65-F5344CB8AC3E}">
        <p14:creationId xmlns:p14="http://schemas.microsoft.com/office/powerpoint/2010/main" val="53930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B90A1C-A1F8-C225-E5A4-15046724700F}"/>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873E215-CAF3-B7CC-B7C3-D6AE851BBCFF}"/>
              </a:ext>
            </a:extLst>
          </p:cNvPr>
          <p:cNvPicPr>
            <a:picLocks noChangeAspect="1"/>
          </p:cNvPicPr>
          <p:nvPr/>
        </p:nvPicPr>
        <p:blipFill>
          <a:blip r:embed="rId2"/>
          <a:stretch>
            <a:fillRect/>
          </a:stretch>
        </p:blipFill>
        <p:spPr>
          <a:xfrm>
            <a:off x="1219200" y="1338262"/>
            <a:ext cx="12192000" cy="5553075"/>
          </a:xfrm>
          <a:prstGeom prst="rect">
            <a:avLst/>
          </a:prstGeom>
        </p:spPr>
      </p:pic>
    </p:spTree>
    <p:extLst>
      <p:ext uri="{BB962C8B-B14F-4D97-AF65-F5344CB8AC3E}">
        <p14:creationId xmlns:p14="http://schemas.microsoft.com/office/powerpoint/2010/main" val="265044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40D15-8B8B-5293-F4F8-D5C96F73FBD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4F02422-A5BF-941C-6296-2609F154EB81}"/>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4667708-984B-CF93-919F-7697DF72AFDF}"/>
              </a:ext>
            </a:extLst>
          </p:cNvPr>
          <p:cNvPicPr>
            <a:picLocks noChangeAspect="1"/>
          </p:cNvPicPr>
          <p:nvPr/>
        </p:nvPicPr>
        <p:blipFill>
          <a:blip r:embed="rId3"/>
          <a:stretch>
            <a:fillRect/>
          </a:stretch>
        </p:blipFill>
        <p:spPr>
          <a:xfrm>
            <a:off x="0" y="0"/>
            <a:ext cx="14630400" cy="8279356"/>
          </a:xfrm>
          <a:prstGeom prst="rect">
            <a:avLst/>
          </a:prstGeom>
        </p:spPr>
      </p:pic>
      <p:sp>
        <p:nvSpPr>
          <p:cNvPr id="6" name="Rectangle: Single Corner Rounded 5">
            <a:extLst>
              <a:ext uri="{FF2B5EF4-FFF2-40B4-BE49-F238E27FC236}">
                <a16:creationId xmlns:a16="http://schemas.microsoft.com/office/drawing/2014/main" id="{E38200C6-1570-EE34-C3C6-B3823140D5F2}"/>
              </a:ext>
            </a:extLst>
          </p:cNvPr>
          <p:cNvSpPr/>
          <p:nvPr/>
        </p:nvSpPr>
        <p:spPr>
          <a:xfrm>
            <a:off x="4525701" y="5220182"/>
            <a:ext cx="5463251" cy="810228"/>
          </a:xfrm>
          <a:prstGeom prst="round1Rect">
            <a:avLst/>
          </a:prstGeom>
          <a:solidFill>
            <a:srgbClr val="EBF1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475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7F6E-AA0F-FE3E-472C-59DB14F0CA92}"/>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752A2B0-9049-1B71-391D-7BF63599BF81}"/>
              </a:ext>
            </a:extLst>
          </p:cNvPr>
          <p:cNvPicPr>
            <a:picLocks noChangeAspect="1"/>
          </p:cNvPicPr>
          <p:nvPr/>
        </p:nvPicPr>
        <p:blipFill>
          <a:blip r:embed="rId2"/>
          <a:stretch>
            <a:fillRect/>
          </a:stretch>
        </p:blipFill>
        <p:spPr>
          <a:xfrm>
            <a:off x="697616" y="2335432"/>
            <a:ext cx="6328217" cy="6328217"/>
          </a:xfrm>
          <a:prstGeom prst="rect">
            <a:avLst/>
          </a:prstGeom>
        </p:spPr>
      </p:pic>
      <p:sp>
        <p:nvSpPr>
          <p:cNvPr id="7" name="TextBox 6">
            <a:extLst>
              <a:ext uri="{FF2B5EF4-FFF2-40B4-BE49-F238E27FC236}">
                <a16:creationId xmlns:a16="http://schemas.microsoft.com/office/drawing/2014/main" id="{E217583D-F3E3-7D1C-2025-B9C7FD5D6C56}"/>
              </a:ext>
            </a:extLst>
          </p:cNvPr>
          <p:cNvSpPr txBox="1"/>
          <p:nvPr/>
        </p:nvSpPr>
        <p:spPr>
          <a:xfrm>
            <a:off x="7801337" y="2905245"/>
            <a:ext cx="5957827" cy="923330"/>
          </a:xfrm>
          <a:prstGeom prst="rect">
            <a:avLst/>
          </a:prstGeom>
          <a:noFill/>
        </p:spPr>
        <p:txBody>
          <a:bodyPr wrap="square" rtlCol="0">
            <a:spAutoFit/>
          </a:bodyPr>
          <a:lstStyle/>
          <a:p>
            <a:r>
              <a:rPr lang="en-US" sz="5400" dirty="0">
                <a:latin typeface="Lucida Bright" panose="02040602050505020304" pitchFamily="18" charset="0"/>
              </a:rPr>
              <a:t>Any Question ?</a:t>
            </a:r>
            <a:endParaRPr lang="en-IN" sz="5400" dirty="0">
              <a:latin typeface="Lucida Bright" panose="02040602050505020304" pitchFamily="18" charset="0"/>
            </a:endParaRPr>
          </a:p>
        </p:txBody>
      </p:sp>
      <p:cxnSp>
        <p:nvCxnSpPr>
          <p:cNvPr id="9" name="Straight Connector 8">
            <a:extLst>
              <a:ext uri="{FF2B5EF4-FFF2-40B4-BE49-F238E27FC236}">
                <a16:creationId xmlns:a16="http://schemas.microsoft.com/office/drawing/2014/main" id="{C3EF9AE3-397C-8AF0-B160-9D02D64FEEE7}"/>
              </a:ext>
            </a:extLst>
          </p:cNvPr>
          <p:cNvCxnSpPr/>
          <p:nvPr/>
        </p:nvCxnSpPr>
        <p:spPr>
          <a:xfrm>
            <a:off x="7801337" y="3946967"/>
            <a:ext cx="5957827" cy="0"/>
          </a:xfrm>
          <a:prstGeom prst="line">
            <a:avLst/>
          </a:prstGeom>
          <a:ln w="9525"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A860E7E4-005F-40F6-9C75-3892CE0ADDCA}"/>
              </a:ext>
            </a:extLst>
          </p:cNvPr>
          <p:cNvSpPr txBox="1"/>
          <p:nvPr/>
        </p:nvSpPr>
        <p:spPr>
          <a:xfrm>
            <a:off x="7807124" y="4065360"/>
            <a:ext cx="5957827" cy="400110"/>
          </a:xfrm>
          <a:prstGeom prst="rect">
            <a:avLst/>
          </a:prstGeom>
          <a:noFill/>
        </p:spPr>
        <p:txBody>
          <a:bodyPr wrap="square" rtlCol="0">
            <a:spAutoFit/>
          </a:bodyPr>
          <a:lstStyle/>
          <a:p>
            <a:r>
              <a:rPr lang="en-US" sz="2000" dirty="0">
                <a:latin typeface="Lucida Bright" panose="02040602050505020304" pitchFamily="18" charset="0"/>
              </a:rPr>
              <a:t>Any Question On our Project </a:t>
            </a:r>
            <a:endParaRPr lang="en-IN" sz="2000" dirty="0">
              <a:latin typeface="Lucida Bright" panose="02040602050505020304" pitchFamily="18" charset="0"/>
            </a:endParaRPr>
          </a:p>
        </p:txBody>
      </p:sp>
    </p:spTree>
    <p:extLst>
      <p:ext uri="{BB962C8B-B14F-4D97-AF65-F5344CB8AC3E}">
        <p14:creationId xmlns:p14="http://schemas.microsoft.com/office/powerpoint/2010/main" val="309009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697867ED-DF34-803F-A998-11904CBBB80D}"/>
              </a:ext>
            </a:extLst>
          </p:cNvPr>
          <p:cNvSpPr/>
          <p:nvPr/>
        </p:nvSpPr>
        <p:spPr>
          <a:xfrm>
            <a:off x="761923" y="567298"/>
            <a:ext cx="5034988" cy="593998"/>
          </a:xfrm>
          <a:prstGeom prst="roundRect">
            <a:avLst>
              <a:gd name="adj" fmla="val 50000"/>
            </a:avLst>
          </a:prstGeom>
          <a:solidFill>
            <a:schemeClr val="bg1">
              <a:lumMod val="85000"/>
            </a:schemeClr>
          </a:solidFill>
          <a:ln>
            <a:solidFill>
              <a:schemeClr val="bg1">
                <a:lumMod val="75000"/>
              </a:schemeClr>
            </a:solid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DADA9ED8-33E4-CB4A-4100-8F304DD6D5C9}"/>
              </a:ext>
            </a:extLst>
          </p:cNvPr>
          <p:cNvSpPr/>
          <p:nvPr/>
        </p:nvSpPr>
        <p:spPr>
          <a:xfrm>
            <a:off x="11349674" y="7123755"/>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4AB202FD-D9CD-4000-0114-189F05BD9C75}"/>
              </a:ext>
            </a:extLst>
          </p:cNvPr>
          <p:cNvSpPr/>
          <p:nvPr/>
        </p:nvSpPr>
        <p:spPr>
          <a:xfrm>
            <a:off x="515075" y="2106593"/>
            <a:ext cx="2720050" cy="2558004"/>
          </a:xfrm>
          <a:prstGeom prst="rect">
            <a:avLst/>
          </a:prstGeom>
          <a:solidFill>
            <a:srgbClr val="EC3C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2AED702-1823-16B6-88FA-53655426EC35}"/>
              </a:ext>
            </a:extLst>
          </p:cNvPr>
          <p:cNvSpPr/>
          <p:nvPr/>
        </p:nvSpPr>
        <p:spPr>
          <a:xfrm>
            <a:off x="515075" y="4664597"/>
            <a:ext cx="2720050" cy="2558004"/>
          </a:xfrm>
          <a:prstGeom prst="rect">
            <a:avLst/>
          </a:prstGeom>
          <a:solidFill>
            <a:srgbClr val="B130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6C71FC46-2E8B-E82D-05F2-9FD250337C6D}"/>
              </a:ext>
            </a:extLst>
          </p:cNvPr>
          <p:cNvSpPr/>
          <p:nvPr/>
        </p:nvSpPr>
        <p:spPr>
          <a:xfrm rot="18900000">
            <a:off x="1526686" y="4421529"/>
            <a:ext cx="486136" cy="486136"/>
          </a:xfrm>
          <a:prstGeom prst="rtTriangle">
            <a:avLst/>
          </a:prstGeom>
          <a:solidFill>
            <a:srgbClr val="EC3C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EAB44F7-B1FE-7C7F-FBEB-90D45E93231D}"/>
              </a:ext>
            </a:extLst>
          </p:cNvPr>
          <p:cNvSpPr/>
          <p:nvPr/>
        </p:nvSpPr>
        <p:spPr>
          <a:xfrm>
            <a:off x="3235125" y="2106593"/>
            <a:ext cx="2720050" cy="2558004"/>
          </a:xfrm>
          <a:prstGeom prst="rect">
            <a:avLst/>
          </a:prstGeom>
          <a:solidFill>
            <a:srgbClr val="D36F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DEC2C45-8283-B761-4BA7-B53145647C59}"/>
              </a:ext>
            </a:extLst>
          </p:cNvPr>
          <p:cNvSpPr/>
          <p:nvPr/>
        </p:nvSpPr>
        <p:spPr>
          <a:xfrm>
            <a:off x="3235125" y="4664597"/>
            <a:ext cx="2720050" cy="2558004"/>
          </a:xfrm>
          <a:prstGeom prst="rect">
            <a:avLst/>
          </a:prstGeom>
          <a:solidFill>
            <a:srgbClr val="FA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4C3E7561-839E-5D90-990B-5039D2268B66}"/>
              </a:ext>
            </a:extLst>
          </p:cNvPr>
          <p:cNvSpPr/>
          <p:nvPr/>
        </p:nvSpPr>
        <p:spPr>
          <a:xfrm rot="2700000" flipV="1">
            <a:off x="4246736" y="4421529"/>
            <a:ext cx="486136" cy="486136"/>
          </a:xfrm>
          <a:prstGeom prst="rtTriangle">
            <a:avLst/>
          </a:prstGeom>
          <a:solidFill>
            <a:srgbClr val="FA93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2C8F16A-1354-508F-35E0-3E933EC07334}"/>
              </a:ext>
            </a:extLst>
          </p:cNvPr>
          <p:cNvSpPr/>
          <p:nvPr/>
        </p:nvSpPr>
        <p:spPr>
          <a:xfrm>
            <a:off x="5955175" y="2106593"/>
            <a:ext cx="2720050" cy="2558004"/>
          </a:xfrm>
          <a:prstGeom prst="rect">
            <a:avLst/>
          </a:prstGeom>
          <a:solidFill>
            <a:srgbClr val="6DA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D47EB8D-5BA9-E7C7-E8B6-C1DE36836957}"/>
              </a:ext>
            </a:extLst>
          </p:cNvPr>
          <p:cNvSpPr/>
          <p:nvPr/>
        </p:nvSpPr>
        <p:spPr>
          <a:xfrm>
            <a:off x="5955175" y="4664597"/>
            <a:ext cx="2720050" cy="2558004"/>
          </a:xfrm>
          <a:prstGeom prst="rect">
            <a:avLst/>
          </a:prstGeom>
          <a:solidFill>
            <a:srgbClr val="4E85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2A9285D5-C844-9F54-28EA-56F772193C20}"/>
              </a:ext>
            </a:extLst>
          </p:cNvPr>
          <p:cNvSpPr/>
          <p:nvPr/>
        </p:nvSpPr>
        <p:spPr>
          <a:xfrm rot="18900000">
            <a:off x="6966786" y="4421529"/>
            <a:ext cx="486136" cy="486136"/>
          </a:xfrm>
          <a:prstGeom prst="rtTriangle">
            <a:avLst/>
          </a:prstGeom>
          <a:solidFill>
            <a:srgbClr val="6DA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C41EB90-CB44-E147-9048-75CE219D3FB9}"/>
              </a:ext>
            </a:extLst>
          </p:cNvPr>
          <p:cNvSpPr/>
          <p:nvPr/>
        </p:nvSpPr>
        <p:spPr>
          <a:xfrm>
            <a:off x="11327221" y="2106593"/>
            <a:ext cx="2720050" cy="2558004"/>
          </a:xfrm>
          <a:prstGeom prst="rect">
            <a:avLst/>
          </a:prstGeom>
          <a:solidFill>
            <a:srgbClr val="136A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15A72C3-EB5D-E42E-876C-E0E1B78588E8}"/>
              </a:ext>
            </a:extLst>
          </p:cNvPr>
          <p:cNvSpPr/>
          <p:nvPr/>
        </p:nvSpPr>
        <p:spPr>
          <a:xfrm>
            <a:off x="11327221" y="4664597"/>
            <a:ext cx="2720050" cy="2558004"/>
          </a:xfrm>
          <a:prstGeom prst="rect">
            <a:avLst/>
          </a:prstGeom>
          <a:solidFill>
            <a:srgbClr val="1A8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99782311-0920-EF8E-956D-22639704AAF5}"/>
              </a:ext>
            </a:extLst>
          </p:cNvPr>
          <p:cNvSpPr/>
          <p:nvPr/>
        </p:nvSpPr>
        <p:spPr>
          <a:xfrm rot="18900000">
            <a:off x="12338832" y="4421529"/>
            <a:ext cx="486136" cy="486136"/>
          </a:xfrm>
          <a:prstGeom prst="rtTriangle">
            <a:avLst/>
          </a:prstGeom>
          <a:solidFill>
            <a:srgbClr val="136A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456000D-417C-2394-DEE6-8AD23D2878F1}"/>
              </a:ext>
            </a:extLst>
          </p:cNvPr>
          <p:cNvSpPr/>
          <p:nvPr/>
        </p:nvSpPr>
        <p:spPr>
          <a:xfrm>
            <a:off x="8652425" y="2106593"/>
            <a:ext cx="2720050" cy="2558004"/>
          </a:xfrm>
          <a:prstGeom prst="rect">
            <a:avLst/>
          </a:prstGeom>
          <a:solidFill>
            <a:srgbClr val="7416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62C6E4D-5F0D-3047-F867-B98493DA013E}"/>
              </a:ext>
            </a:extLst>
          </p:cNvPr>
          <p:cNvSpPr/>
          <p:nvPr/>
        </p:nvSpPr>
        <p:spPr>
          <a:xfrm>
            <a:off x="8652425" y="4664597"/>
            <a:ext cx="2720050" cy="2558004"/>
          </a:xfrm>
          <a:prstGeom prst="rect">
            <a:avLst/>
          </a:prstGeom>
          <a:solidFill>
            <a:srgbClr val="5711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Triangle 17">
            <a:extLst>
              <a:ext uri="{FF2B5EF4-FFF2-40B4-BE49-F238E27FC236}">
                <a16:creationId xmlns:a16="http://schemas.microsoft.com/office/drawing/2014/main" id="{7BA8C962-6D92-D78C-1580-9D5C2EA0B08D}"/>
              </a:ext>
            </a:extLst>
          </p:cNvPr>
          <p:cNvSpPr/>
          <p:nvPr/>
        </p:nvSpPr>
        <p:spPr>
          <a:xfrm rot="2700000" flipV="1">
            <a:off x="9664036" y="4421529"/>
            <a:ext cx="486136" cy="486136"/>
          </a:xfrm>
          <a:prstGeom prst="rtTriangle">
            <a:avLst/>
          </a:prstGeom>
          <a:solidFill>
            <a:srgbClr val="5711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8783FA7C-107A-E915-2FA9-B17E60E3CFD8}"/>
              </a:ext>
            </a:extLst>
          </p:cNvPr>
          <p:cNvCxnSpPr/>
          <p:nvPr/>
        </p:nvCxnSpPr>
        <p:spPr>
          <a:xfrm>
            <a:off x="260430" y="1666755"/>
            <a:ext cx="14109540" cy="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F3F5F4D-08F7-D0F1-DC79-300DF97B5565}"/>
              </a:ext>
            </a:extLst>
          </p:cNvPr>
          <p:cNvCxnSpPr/>
          <p:nvPr/>
        </p:nvCxnSpPr>
        <p:spPr>
          <a:xfrm>
            <a:off x="260430" y="7548623"/>
            <a:ext cx="14109540" cy="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CB7A1C96-EDCF-7A9A-B60D-46D556603592}"/>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9778" b="90667" l="9778" r="89778">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32889" y1="30667" x2="32889" y2="30667"/>
                        <a14:foregroundMark x1="70222" y1="83556" x2="70222" y2="83556"/>
                        <a14:foregroundMark x1="70222" y1="83556" x2="70222" y2="83556"/>
                        <a14:foregroundMark x1="70222" y1="83556" x2="70222" y2="83556"/>
                        <a14:foregroundMark x1="51111" y1="90667" x2="51111" y2="90667"/>
                        <a14:foregroundMark x1="51111" y1="90667" x2="51111" y2="90667"/>
                        <a14:foregroundMark x1="51111" y1="90667" x2="51111" y2="90667"/>
                        <a14:foregroundMark x1="46667" y1="32000" x2="46667" y2="32000"/>
                        <a14:foregroundMark x1="46667" y1="32000" x2="46667" y2="32000"/>
                        <a14:foregroundMark x1="46667" y1="32000" x2="46667" y2="32000"/>
                        <a14:foregroundMark x1="61333" y1="13778" x2="61333" y2="13778"/>
                        <a14:foregroundMark x1="61333" y1="13778" x2="61333" y2="13778"/>
                        <a14:foregroundMark x1="66222" y1="14222" x2="66222" y2="14222"/>
                        <a14:foregroundMark x1="66222" y1="14222" x2="66222" y2="14222"/>
                        <a14:foregroundMark x1="43111" y1="16444" x2="43111" y2="16444"/>
                        <a14:foregroundMark x1="43111" y1="16444" x2="43111" y2="16444"/>
                        <a14:foregroundMark x1="32444" y1="16444" x2="32444" y2="16444"/>
                        <a14:foregroundMark x1="32444" y1="16444" x2="32444" y2="16444"/>
                        <a14:foregroundMark x1="32444" y1="16444" x2="32444" y2="16444"/>
                        <a14:foregroundMark x1="38222" y1="82222" x2="38222" y2="82222"/>
                        <a14:foregroundMark x1="38222" y1="82222" x2="38222" y2="82222"/>
                        <a14:foregroundMark x1="38222" y1="82222" x2="38222" y2="82222"/>
                        <a14:backgroundMark x1="48444" y1="43556" x2="48444" y2="43556"/>
                        <a14:backgroundMark x1="46667" y1="32444" x2="46667" y2="32444"/>
                        <a14:backgroundMark x1="46667" y1="32444" x2="46667" y2="32444"/>
                        <a14:backgroundMark x1="46667" y1="32444" x2="46667" y2="32444"/>
                        <a14:backgroundMark x1="46667" y1="32444" x2="46667" y2="32444"/>
                        <a14:backgroundMark x1="46667" y1="32444" x2="46667" y2="32444"/>
                      </a14:backgroundRemoval>
                    </a14:imgEffect>
                  </a14:imgLayer>
                </a14:imgProps>
              </a:ext>
            </a:extLst>
          </a:blip>
          <a:stretch>
            <a:fillRect/>
          </a:stretch>
        </p:blipFill>
        <p:spPr>
          <a:xfrm>
            <a:off x="1036473" y="2575248"/>
            <a:ext cx="1656492" cy="1656492"/>
          </a:xfrm>
          <a:prstGeom prst="rect">
            <a:avLst/>
          </a:prstGeom>
        </p:spPr>
      </p:pic>
      <p:pic>
        <p:nvPicPr>
          <p:cNvPr id="24" name="Picture 23">
            <a:extLst>
              <a:ext uri="{FF2B5EF4-FFF2-40B4-BE49-F238E27FC236}">
                <a16:creationId xmlns:a16="http://schemas.microsoft.com/office/drawing/2014/main" id="{4C6D3EDC-95D8-A6A7-7D92-FFF806FB281F}"/>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1778" b="98667" l="9778" r="89778">
                        <a14:foregroundMark x1="54222" y1="94667" x2="54222" y2="94667"/>
                        <a14:foregroundMark x1="50222" y1="99111" x2="50222" y2="99111"/>
                        <a14:foregroundMark x1="50222" y1="99111" x2="50222" y2="99111"/>
                        <a14:foregroundMark x1="35111" y1="4000" x2="35111" y2="4000"/>
                        <a14:foregroundMark x1="35111" y1="4000" x2="35111" y2="4000"/>
                        <a14:foregroundMark x1="36889" y1="1778" x2="36889" y2="1778"/>
                        <a14:foregroundMark x1="36889" y1="1778" x2="36889" y2="1778"/>
                        <a14:foregroundMark x1="47111" y1="4444" x2="47111" y2="4444"/>
                        <a14:foregroundMark x1="47111" y1="4444" x2="47111" y2="4444"/>
                        <a14:foregroundMark x1="47111" y1="4444" x2="47111" y2="4444"/>
                        <a14:foregroundMark x1="60000" y1="6222" x2="60000" y2="6222"/>
                        <a14:foregroundMark x1="60000" y1="6222" x2="60000" y2="6222"/>
                      </a14:backgroundRemoval>
                    </a14:imgEffect>
                  </a14:imgLayer>
                </a14:imgProps>
              </a:ext>
            </a:extLst>
          </a:blip>
          <a:stretch>
            <a:fillRect/>
          </a:stretch>
        </p:blipFill>
        <p:spPr>
          <a:xfrm>
            <a:off x="3824426" y="5227436"/>
            <a:ext cx="1432326" cy="1432326"/>
          </a:xfrm>
          <a:prstGeom prst="rect">
            <a:avLst/>
          </a:prstGeom>
        </p:spPr>
      </p:pic>
      <p:pic>
        <p:nvPicPr>
          <p:cNvPr id="25" name="Picture 24">
            <a:extLst>
              <a:ext uri="{FF2B5EF4-FFF2-40B4-BE49-F238E27FC236}">
                <a16:creationId xmlns:a16="http://schemas.microsoft.com/office/drawing/2014/main" id="{E9544630-13EF-552E-5C77-F4EA7FAF636E}"/>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565" b="96610" l="9155" r="89789">
                        <a14:foregroundMark x1="55282" y1="92090" x2="55282" y2="92090"/>
                        <a14:foregroundMark x1="55282" y1="92090" x2="55282" y2="92090"/>
                        <a14:foregroundMark x1="50704" y1="97740" x2="50704" y2="97740"/>
                        <a14:foregroundMark x1="50704" y1="97740" x2="50704" y2="97740"/>
                        <a14:foregroundMark x1="47183" y1="9605" x2="47183" y2="9605"/>
                        <a14:foregroundMark x1="47183" y1="9605" x2="47183" y2="9605"/>
                        <a14:foregroundMark x1="47887" y1="2260" x2="47887" y2="2260"/>
                        <a14:foregroundMark x1="47887" y1="2260" x2="47887" y2="2260"/>
                        <a14:foregroundMark x1="53873" y1="2825" x2="53873" y2="2825"/>
                        <a14:foregroundMark x1="53873" y1="2825" x2="53873" y2="2825"/>
                        <a14:foregroundMark x1="46479" y1="565" x2="46479" y2="565"/>
                        <a14:foregroundMark x1="46479" y1="565" x2="46479" y2="565"/>
                        <a14:backgroundMark x1="55986" y1="33898" x2="55986" y2="33898"/>
                        <a14:backgroundMark x1="55986" y1="33898" x2="55986" y2="33898"/>
                      </a14:backgroundRemoval>
                    </a14:imgEffect>
                  </a14:imgLayer>
                </a14:imgProps>
              </a:ext>
            </a:extLst>
          </a:blip>
          <a:stretch>
            <a:fillRect/>
          </a:stretch>
        </p:blipFill>
        <p:spPr>
          <a:xfrm>
            <a:off x="6185207" y="2713786"/>
            <a:ext cx="2317006" cy="1444049"/>
          </a:xfrm>
          <a:prstGeom prst="rect">
            <a:avLst/>
          </a:prstGeom>
        </p:spPr>
      </p:pic>
      <p:pic>
        <p:nvPicPr>
          <p:cNvPr id="28" name="Picture 27">
            <a:extLst>
              <a:ext uri="{FF2B5EF4-FFF2-40B4-BE49-F238E27FC236}">
                <a16:creationId xmlns:a16="http://schemas.microsoft.com/office/drawing/2014/main" id="{AEE144EC-0C1A-0860-08A9-A92D002A8DDE}"/>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backgroundRemoval t="5778" b="94222" l="9778" r="89778">
                        <a14:foregroundMark x1="48889" y1="6222" x2="48889" y2="6222"/>
                        <a14:foregroundMark x1="48889" y1="6222" x2="48889" y2="6222"/>
                        <a14:foregroundMark x1="41778" y1="81778" x2="41778" y2="81778"/>
                        <a14:foregroundMark x1="41778" y1="81778" x2="41778" y2="81778"/>
                        <a14:foregroundMark x1="30222" y1="82222" x2="30222" y2="82222"/>
                        <a14:foregroundMark x1="30222" y1="82222" x2="30222" y2="82222"/>
                        <a14:foregroundMark x1="20889" y1="78222" x2="20889" y2="78222"/>
                        <a14:foregroundMark x1="20889" y1="78222" x2="20889" y2="78222"/>
                        <a14:foregroundMark x1="28444" y1="73333" x2="28444" y2="73333"/>
                        <a14:foregroundMark x1="28444" y1="73333" x2="28444" y2="73333"/>
                        <a14:foregroundMark x1="26667" y1="94222" x2="26667" y2="94222"/>
                        <a14:foregroundMark x1="26667" y1="94222" x2="26667" y2="94222"/>
                        <a14:foregroundMark x1="47556" y1="86222" x2="47556" y2="86222"/>
                        <a14:foregroundMark x1="47556" y1="86222" x2="47556" y2="86222"/>
                        <a14:foregroundMark x1="70667" y1="87556" x2="70667" y2="87556"/>
                        <a14:foregroundMark x1="70667" y1="87556" x2="70667" y2="87556"/>
                        <a14:foregroundMark x1="78222" y1="83556" x2="78222" y2="83556"/>
                        <a14:foregroundMark x1="78222" y1="83556" x2="78222" y2="83556"/>
                        <a14:backgroundMark x1="59111" y1="35556" x2="59111" y2="35556"/>
                        <a14:backgroundMark x1="58667" y1="52000" x2="58667" y2="52000"/>
                        <a14:backgroundMark x1="59111" y1="59111" x2="59111" y2="59111"/>
                      </a14:backgroundRemoval>
                    </a14:imgEffect>
                  </a14:imgLayer>
                </a14:imgProps>
              </a:ext>
            </a:extLst>
          </a:blip>
          <a:srcRect t="67247"/>
          <a:stretch/>
        </p:blipFill>
        <p:spPr>
          <a:xfrm>
            <a:off x="9276625" y="6131280"/>
            <a:ext cx="1613566" cy="528482"/>
          </a:xfrm>
          <a:prstGeom prst="rect">
            <a:avLst/>
          </a:prstGeom>
        </p:spPr>
      </p:pic>
      <p:pic>
        <p:nvPicPr>
          <p:cNvPr id="26" name="Picture 25">
            <a:extLst>
              <a:ext uri="{FF2B5EF4-FFF2-40B4-BE49-F238E27FC236}">
                <a16:creationId xmlns:a16="http://schemas.microsoft.com/office/drawing/2014/main" id="{A1CD2C4F-9FDE-DCA1-D134-470556E4318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778" b="94222" l="9778" r="89778">
                        <a14:foregroundMark x1="48889" y1="6222" x2="48889" y2="6222"/>
                        <a14:foregroundMark x1="48889" y1="6222" x2="48889" y2="6222"/>
                        <a14:foregroundMark x1="41778" y1="81778" x2="41778" y2="81778"/>
                        <a14:foregroundMark x1="41778" y1="81778" x2="41778" y2="81778"/>
                        <a14:foregroundMark x1="30222" y1="82222" x2="30222" y2="82222"/>
                        <a14:foregroundMark x1="30222" y1="82222" x2="30222" y2="82222"/>
                        <a14:foregroundMark x1="20889" y1="78222" x2="20889" y2="78222"/>
                        <a14:foregroundMark x1="20889" y1="78222" x2="20889" y2="78222"/>
                        <a14:foregroundMark x1="28444" y1="73333" x2="28444" y2="73333"/>
                        <a14:foregroundMark x1="28444" y1="73333" x2="28444" y2="73333"/>
                        <a14:foregroundMark x1="26667" y1="94222" x2="26667" y2="94222"/>
                        <a14:foregroundMark x1="26667" y1="94222" x2="26667" y2="94222"/>
                        <a14:foregroundMark x1="47556" y1="86222" x2="47556" y2="86222"/>
                        <a14:foregroundMark x1="47556" y1="86222" x2="47556" y2="86222"/>
                        <a14:foregroundMark x1="70667" y1="87556" x2="70667" y2="87556"/>
                        <a14:foregroundMark x1="70667" y1="87556" x2="70667" y2="87556"/>
                        <a14:foregroundMark x1="78222" y1="83556" x2="78222" y2="83556"/>
                        <a14:foregroundMark x1="78222" y1="83556" x2="78222" y2="83556"/>
                        <a14:backgroundMark x1="59111" y1="35556" x2="59111" y2="35556"/>
                        <a14:backgroundMark x1="58667" y1="52000" x2="58667" y2="52000"/>
                        <a14:backgroundMark x1="59111" y1="59111" x2="59111" y2="59111"/>
                      </a14:backgroundRemoval>
                    </a14:imgEffect>
                  </a14:imgLayer>
                </a14:imgProps>
              </a:ext>
            </a:extLst>
          </a:blip>
          <a:srcRect b="29723"/>
          <a:stretch/>
        </p:blipFill>
        <p:spPr>
          <a:xfrm>
            <a:off x="9241146" y="5052584"/>
            <a:ext cx="1613566" cy="1133960"/>
          </a:xfrm>
          <a:prstGeom prst="rect">
            <a:avLst/>
          </a:prstGeom>
        </p:spPr>
      </p:pic>
      <p:sp>
        <p:nvSpPr>
          <p:cNvPr id="30" name="Text 0">
            <a:extLst>
              <a:ext uri="{FF2B5EF4-FFF2-40B4-BE49-F238E27FC236}">
                <a16:creationId xmlns:a16="http://schemas.microsoft.com/office/drawing/2014/main" id="{B60A6668-CDFC-AE8F-2D8E-8C31C8FA0843}"/>
              </a:ext>
            </a:extLst>
          </p:cNvPr>
          <p:cNvSpPr/>
          <p:nvPr/>
        </p:nvSpPr>
        <p:spPr>
          <a:xfrm>
            <a:off x="1759855" y="462590"/>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161613"/>
                </a:solidFill>
                <a:latin typeface="DM Sans Medium" pitchFamily="34" charset="0"/>
                <a:ea typeface="DM Sans Medium" pitchFamily="34" charset="-122"/>
                <a:cs typeface="DM Sans Medium" pitchFamily="34" charset="-120"/>
              </a:rPr>
              <a:t>Technology Stack</a:t>
            </a:r>
            <a:endParaRPr lang="en-US" sz="3200" b="1" dirty="0"/>
          </a:p>
        </p:txBody>
      </p:sp>
      <p:sp>
        <p:nvSpPr>
          <p:cNvPr id="32" name="Oval 31">
            <a:extLst>
              <a:ext uri="{FF2B5EF4-FFF2-40B4-BE49-F238E27FC236}">
                <a16:creationId xmlns:a16="http://schemas.microsoft.com/office/drawing/2014/main" id="{BFFC897C-B3F6-E6C4-D17C-12371FCA16A9}"/>
              </a:ext>
            </a:extLst>
          </p:cNvPr>
          <p:cNvSpPr/>
          <p:nvPr/>
        </p:nvSpPr>
        <p:spPr>
          <a:xfrm>
            <a:off x="402438" y="350731"/>
            <a:ext cx="972273" cy="972273"/>
          </a:xfrm>
          <a:prstGeom prst="ellipse">
            <a:avLst/>
          </a:prstGeom>
          <a:ln>
            <a:solidFill>
              <a:schemeClr val="bg1">
                <a:lumMod val="85000"/>
              </a:schemeClr>
            </a:solidFill>
          </a:ln>
          <a:effectLst>
            <a:innerShdw blurRad="63500" dist="50800" dir="13500000">
              <a:prstClr val="black">
                <a:alpha val="50000"/>
              </a:prstClr>
            </a:inn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pic>
        <p:nvPicPr>
          <p:cNvPr id="31" name="Picture 30">
            <a:extLst>
              <a:ext uri="{FF2B5EF4-FFF2-40B4-BE49-F238E27FC236}">
                <a16:creationId xmlns:a16="http://schemas.microsoft.com/office/drawing/2014/main" id="{BC6E52BB-290D-83EB-AE8E-B24800E352DB}"/>
              </a:ext>
            </a:extLst>
          </p:cNvPr>
          <p:cNvPicPr>
            <a:picLocks noChangeAspect="1"/>
          </p:cNvPicPr>
          <p:nvPr/>
        </p:nvPicPr>
        <p:blipFill>
          <a:blip r:embed="rId10">
            <a:alphaModFix amt="70000"/>
          </a:blip>
          <a:stretch>
            <a:fillRect/>
          </a:stretch>
        </p:blipFill>
        <p:spPr>
          <a:xfrm>
            <a:off x="500824" y="509908"/>
            <a:ext cx="853850" cy="708778"/>
          </a:xfrm>
          <a:prstGeom prst="rect">
            <a:avLst/>
          </a:prstGeom>
        </p:spPr>
      </p:pic>
      <p:sp>
        <p:nvSpPr>
          <p:cNvPr id="34" name="TextBox 33">
            <a:extLst>
              <a:ext uri="{FF2B5EF4-FFF2-40B4-BE49-F238E27FC236}">
                <a16:creationId xmlns:a16="http://schemas.microsoft.com/office/drawing/2014/main" id="{B89E5B01-A5F8-E0E1-9465-58BE318254F4}"/>
              </a:ext>
            </a:extLst>
          </p:cNvPr>
          <p:cNvSpPr txBox="1"/>
          <p:nvPr/>
        </p:nvSpPr>
        <p:spPr>
          <a:xfrm>
            <a:off x="570737" y="5186973"/>
            <a:ext cx="2608725" cy="1815882"/>
          </a:xfrm>
          <a:prstGeom prst="rect">
            <a:avLst/>
          </a:prstGeom>
          <a:noFill/>
        </p:spPr>
        <p:txBody>
          <a:bodyPr wrap="square" rtlCol="0">
            <a:spAutoFit/>
          </a:bodyPr>
          <a:lstStyle/>
          <a:p>
            <a:r>
              <a:rPr lang="en-US" sz="1400" b="1" dirty="0">
                <a:solidFill>
                  <a:schemeClr val="bg1"/>
                </a:solidFill>
                <a:latin typeface="Montserrat" panose="00000500000000000000" pitchFamily="2" charset="0"/>
              </a:rPr>
              <a:t>I</a:t>
            </a:r>
            <a:r>
              <a:rPr lang="en-US" sz="1400" b="1" dirty="0">
                <a:solidFill>
                  <a:schemeClr val="bg1"/>
                </a:solidFill>
                <a:effectLst/>
                <a:latin typeface="Montserrat" panose="00000500000000000000" pitchFamily="2" charset="0"/>
              </a:rPr>
              <a:t>s a set of markup symbols or codes inserted into a file intended for display on the internet. tells web browsers how words and images should be displayed on a webpage.</a:t>
            </a:r>
            <a:endParaRPr lang="en-IN" sz="1400" b="1" dirty="0">
              <a:solidFill>
                <a:schemeClr val="bg1"/>
              </a:solidFill>
              <a:latin typeface="Montserrat" panose="00000500000000000000" pitchFamily="2" charset="0"/>
            </a:endParaRPr>
          </a:p>
        </p:txBody>
      </p:sp>
      <p:sp>
        <p:nvSpPr>
          <p:cNvPr id="35" name="TextBox 34">
            <a:extLst>
              <a:ext uri="{FF2B5EF4-FFF2-40B4-BE49-F238E27FC236}">
                <a16:creationId xmlns:a16="http://schemas.microsoft.com/office/drawing/2014/main" id="{90D4787F-67CD-C4F2-36B0-FC6B82BB1791}"/>
              </a:ext>
            </a:extLst>
          </p:cNvPr>
          <p:cNvSpPr txBox="1"/>
          <p:nvPr/>
        </p:nvSpPr>
        <p:spPr>
          <a:xfrm>
            <a:off x="3337312" y="2170323"/>
            <a:ext cx="2608725" cy="1815882"/>
          </a:xfrm>
          <a:prstGeom prst="rect">
            <a:avLst/>
          </a:prstGeom>
          <a:noFill/>
        </p:spPr>
        <p:txBody>
          <a:bodyPr wrap="square" rtlCol="0">
            <a:spAutoFit/>
          </a:bodyPr>
          <a:lstStyle/>
          <a:p>
            <a:r>
              <a:rPr lang="en-US" sz="1400" b="1" dirty="0">
                <a:solidFill>
                  <a:schemeClr val="bg1"/>
                </a:solidFill>
                <a:latin typeface="Montserrat" panose="00000500000000000000" pitchFamily="2" charset="0"/>
              </a:rPr>
              <a:t>I</a:t>
            </a:r>
            <a:r>
              <a:rPr lang="en-US" sz="1400" b="1" dirty="0">
                <a:solidFill>
                  <a:schemeClr val="bg1"/>
                </a:solidFill>
                <a:effectLst/>
                <a:latin typeface="Montserrat" panose="00000500000000000000" pitchFamily="2" charset="0"/>
              </a:rPr>
              <a:t>s used to style and layout web pages for example, to alter the font, color, size, and spacing of your content, split it into multiple columns, or add animations and other decorative features.</a:t>
            </a:r>
            <a:endParaRPr lang="en-IN" sz="1400" b="1" dirty="0">
              <a:solidFill>
                <a:schemeClr val="bg1"/>
              </a:solidFill>
              <a:latin typeface="Montserrat" panose="00000500000000000000" pitchFamily="2" charset="0"/>
            </a:endParaRPr>
          </a:p>
        </p:txBody>
      </p:sp>
      <p:sp>
        <p:nvSpPr>
          <p:cNvPr id="36" name="TextBox 35">
            <a:extLst>
              <a:ext uri="{FF2B5EF4-FFF2-40B4-BE49-F238E27FC236}">
                <a16:creationId xmlns:a16="http://schemas.microsoft.com/office/drawing/2014/main" id="{C3D620E4-CC22-F2ED-FBDD-4AA638A586B1}"/>
              </a:ext>
            </a:extLst>
          </p:cNvPr>
          <p:cNvSpPr txBox="1"/>
          <p:nvPr/>
        </p:nvSpPr>
        <p:spPr>
          <a:xfrm>
            <a:off x="6043700" y="5115617"/>
            <a:ext cx="2608725" cy="1815882"/>
          </a:xfrm>
          <a:prstGeom prst="rect">
            <a:avLst/>
          </a:prstGeom>
          <a:noFill/>
        </p:spPr>
        <p:txBody>
          <a:bodyPr wrap="square" rtlCol="0">
            <a:spAutoFit/>
          </a:bodyPr>
          <a:lstStyle/>
          <a:p>
            <a:r>
              <a:rPr lang="en-US" sz="1400" b="1" dirty="0">
                <a:solidFill>
                  <a:schemeClr val="bg1"/>
                </a:solidFill>
                <a:effectLst/>
                <a:latin typeface="Montserrat" panose="00000500000000000000" pitchFamily="2" charset="0"/>
              </a:rPr>
              <a:t>JavaScript is a scripting language used to develop web pages. and allows developers to create a dynamic and interactive web page to interact with visitors </a:t>
            </a:r>
            <a:r>
              <a:rPr lang="en-IN" sz="1400" b="1" dirty="0">
                <a:solidFill>
                  <a:schemeClr val="bg1"/>
                </a:solidFill>
                <a:effectLst/>
                <a:latin typeface="Montserrat" panose="00000500000000000000" pitchFamily="2" charset="0"/>
              </a:rPr>
              <a:t>and execute complex actions.</a:t>
            </a:r>
            <a:endParaRPr lang="en-IN" sz="1400" b="1" dirty="0">
              <a:solidFill>
                <a:schemeClr val="bg1"/>
              </a:solidFill>
              <a:latin typeface="Montserrat" panose="00000500000000000000" pitchFamily="2" charset="0"/>
            </a:endParaRPr>
          </a:p>
        </p:txBody>
      </p:sp>
      <p:sp>
        <p:nvSpPr>
          <p:cNvPr id="37" name="TextBox 36">
            <a:extLst>
              <a:ext uri="{FF2B5EF4-FFF2-40B4-BE49-F238E27FC236}">
                <a16:creationId xmlns:a16="http://schemas.microsoft.com/office/drawing/2014/main" id="{F17598C3-4189-9480-FA2E-13BCB71CD3A3}"/>
              </a:ext>
            </a:extLst>
          </p:cNvPr>
          <p:cNvSpPr txBox="1"/>
          <p:nvPr/>
        </p:nvSpPr>
        <p:spPr>
          <a:xfrm>
            <a:off x="8718496" y="2091806"/>
            <a:ext cx="2608725" cy="2246769"/>
          </a:xfrm>
          <a:prstGeom prst="rect">
            <a:avLst/>
          </a:prstGeom>
          <a:noFill/>
        </p:spPr>
        <p:txBody>
          <a:bodyPr wrap="square" rtlCol="0">
            <a:spAutoFit/>
          </a:bodyPr>
          <a:lstStyle/>
          <a:p>
            <a:r>
              <a:rPr lang="en-US" sz="1400" b="1" dirty="0">
                <a:solidFill>
                  <a:schemeClr val="bg1">
                    <a:lumMod val="95000"/>
                  </a:schemeClr>
                </a:solidFill>
                <a:latin typeface="Montserrat" panose="00000500000000000000" pitchFamily="2" charset="0"/>
              </a:rPr>
              <a:t>I</a:t>
            </a:r>
            <a:r>
              <a:rPr lang="en-US" sz="1400" b="1" dirty="0">
                <a:solidFill>
                  <a:schemeClr val="bg1">
                    <a:lumMod val="95000"/>
                  </a:schemeClr>
                </a:solidFill>
                <a:effectLst/>
                <a:latin typeface="Montserrat" panose="00000500000000000000" pitchFamily="2" charset="0"/>
              </a:rPr>
              <a:t>s a high-level Python web framework that enables rapid development of secure and maintainable websites. Built by experienced developers, Django takes care of much of the hassle of web development.</a:t>
            </a:r>
            <a:endParaRPr lang="en-IN" sz="1400" b="1" dirty="0">
              <a:solidFill>
                <a:schemeClr val="bg1">
                  <a:lumMod val="95000"/>
                </a:schemeClr>
              </a:solidFill>
              <a:latin typeface="Montserrat" panose="00000500000000000000" pitchFamily="2" charset="0"/>
            </a:endParaRPr>
          </a:p>
        </p:txBody>
      </p:sp>
      <p:sp>
        <p:nvSpPr>
          <p:cNvPr id="38" name="TextBox 37">
            <a:extLst>
              <a:ext uri="{FF2B5EF4-FFF2-40B4-BE49-F238E27FC236}">
                <a16:creationId xmlns:a16="http://schemas.microsoft.com/office/drawing/2014/main" id="{394D2F42-EF54-B759-BECF-1865FAFDE286}"/>
              </a:ext>
            </a:extLst>
          </p:cNvPr>
          <p:cNvSpPr txBox="1"/>
          <p:nvPr/>
        </p:nvSpPr>
        <p:spPr>
          <a:xfrm>
            <a:off x="11461000" y="5060001"/>
            <a:ext cx="2608725" cy="2031325"/>
          </a:xfrm>
          <a:prstGeom prst="rect">
            <a:avLst/>
          </a:prstGeom>
          <a:noFill/>
        </p:spPr>
        <p:txBody>
          <a:bodyPr wrap="square" rtlCol="0">
            <a:spAutoFit/>
          </a:bodyPr>
          <a:lstStyle/>
          <a:p>
            <a:r>
              <a:rPr lang="en-US" sz="1400" b="1" dirty="0">
                <a:solidFill>
                  <a:schemeClr val="bg1"/>
                </a:solidFill>
                <a:effectLst/>
                <a:latin typeface="Montserrat" panose="00000500000000000000" pitchFamily="2" charset="0"/>
              </a:rPr>
              <a:t>MySQL is a relational database that stores information in tabular form, with rows and columns representing different data attributes and the various relationships between the data values.</a:t>
            </a:r>
            <a:endParaRPr lang="en-IN" sz="1400" b="1" dirty="0">
              <a:solidFill>
                <a:schemeClr val="bg1"/>
              </a:solidFill>
              <a:latin typeface="Montserrat" panose="00000500000000000000" pitchFamily="2" charset="0"/>
            </a:endParaRPr>
          </a:p>
        </p:txBody>
      </p:sp>
      <p:pic>
        <p:nvPicPr>
          <p:cNvPr id="40" name="Picture 39">
            <a:extLst>
              <a:ext uri="{FF2B5EF4-FFF2-40B4-BE49-F238E27FC236}">
                <a16:creationId xmlns:a16="http://schemas.microsoft.com/office/drawing/2014/main" id="{E374AE88-9436-2EA0-5CA6-48408D20386F}"/>
              </a:ext>
            </a:extLst>
          </p:cNvPr>
          <p:cNvPicPr>
            <a:picLocks noChangeAspect="1"/>
          </p:cNvPicPr>
          <p:nvPr/>
        </p:nvPicPr>
        <p:blipFill>
          <a:blip r:embed="rId11">
            <a:biLevel thresh="50000"/>
          </a:blip>
          <a:stretch>
            <a:fillRect/>
          </a:stretch>
        </p:blipFill>
        <p:spPr>
          <a:xfrm>
            <a:off x="11897447" y="2912628"/>
            <a:ext cx="1670060" cy="1335200"/>
          </a:xfrm>
          <a:prstGeom prst="rect">
            <a:avLst/>
          </a:prstGeom>
        </p:spPr>
      </p:pic>
    </p:spTree>
    <p:extLst>
      <p:ext uri="{BB962C8B-B14F-4D97-AF65-F5344CB8AC3E}">
        <p14:creationId xmlns:p14="http://schemas.microsoft.com/office/powerpoint/2010/main" val="299712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E21EA9-30CF-6187-E145-C7D400D94B8C}"/>
              </a:ext>
            </a:extLst>
          </p:cNvPr>
          <p:cNvPicPr>
            <a:picLocks noChangeAspect="1"/>
          </p:cNvPicPr>
          <p:nvPr/>
        </p:nvPicPr>
        <p:blipFill>
          <a:blip r:embed="rId2"/>
          <a:stretch>
            <a:fillRect/>
          </a:stretch>
        </p:blipFill>
        <p:spPr>
          <a:xfrm>
            <a:off x="615606" y="706056"/>
            <a:ext cx="13698419" cy="6517451"/>
          </a:xfrm>
          <a:prstGeom prst="rect">
            <a:avLst/>
          </a:prstGeom>
        </p:spPr>
      </p:pic>
    </p:spTree>
    <p:extLst>
      <p:ext uri="{BB962C8B-B14F-4D97-AF65-F5344CB8AC3E}">
        <p14:creationId xmlns:p14="http://schemas.microsoft.com/office/powerpoint/2010/main" val="296098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1FBB0-7CD1-CFA5-5DEA-23935908F779}"/>
              </a:ext>
            </a:extLst>
          </p:cNvPr>
          <p:cNvPicPr>
            <a:picLocks noChangeAspect="1"/>
          </p:cNvPicPr>
          <p:nvPr/>
        </p:nvPicPr>
        <p:blipFill>
          <a:blip r:embed="rId2"/>
          <a:stretch>
            <a:fillRect/>
          </a:stretch>
        </p:blipFill>
        <p:spPr>
          <a:xfrm>
            <a:off x="315406" y="937550"/>
            <a:ext cx="13999587" cy="6354500"/>
          </a:xfrm>
          <a:prstGeom prst="rect">
            <a:avLst/>
          </a:prstGeom>
        </p:spPr>
      </p:pic>
    </p:spTree>
    <p:extLst>
      <p:ext uri="{BB962C8B-B14F-4D97-AF65-F5344CB8AC3E}">
        <p14:creationId xmlns:p14="http://schemas.microsoft.com/office/powerpoint/2010/main" val="36967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EDC656-450D-391E-9190-0E2FC5A4279F}"/>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8ADC918-09F7-E764-7B11-EE2D232CBF29}"/>
              </a:ext>
            </a:extLst>
          </p:cNvPr>
          <p:cNvPicPr>
            <a:picLocks noChangeAspect="1"/>
          </p:cNvPicPr>
          <p:nvPr/>
        </p:nvPicPr>
        <p:blipFill>
          <a:blip r:embed="rId2"/>
          <a:srcRect l="17911" r="14969"/>
          <a:stretch/>
        </p:blipFill>
        <p:spPr>
          <a:xfrm>
            <a:off x="-1354239" y="781050"/>
            <a:ext cx="8183301" cy="6667500"/>
          </a:xfrm>
          <a:prstGeom prst="rect">
            <a:avLst/>
          </a:prstGeom>
        </p:spPr>
      </p:pic>
      <p:pic>
        <p:nvPicPr>
          <p:cNvPr id="6" name="Picture 5">
            <a:extLst>
              <a:ext uri="{FF2B5EF4-FFF2-40B4-BE49-F238E27FC236}">
                <a16:creationId xmlns:a16="http://schemas.microsoft.com/office/drawing/2014/main" id="{81C01C66-EE86-0071-93D1-06C919750F75}"/>
              </a:ext>
            </a:extLst>
          </p:cNvPr>
          <p:cNvPicPr>
            <a:picLocks noChangeAspect="1"/>
          </p:cNvPicPr>
          <p:nvPr/>
        </p:nvPicPr>
        <p:blipFill>
          <a:blip r:embed="rId3"/>
          <a:srcRect l="16867" r="16963"/>
          <a:stretch/>
        </p:blipFill>
        <p:spPr>
          <a:xfrm>
            <a:off x="7118430" y="468980"/>
            <a:ext cx="9329195" cy="7291640"/>
          </a:xfrm>
          <a:prstGeom prst="rect">
            <a:avLst/>
          </a:prstGeom>
        </p:spPr>
      </p:pic>
    </p:spTree>
    <p:extLst>
      <p:ext uri="{BB962C8B-B14F-4D97-AF65-F5344CB8AC3E}">
        <p14:creationId xmlns:p14="http://schemas.microsoft.com/office/powerpoint/2010/main" val="392661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2A4F2E-9FE0-5E73-3300-8CD9B8D111C6}"/>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29EC28E-141E-E6C5-3A4E-FD0C6AB35864}"/>
              </a:ext>
            </a:extLst>
          </p:cNvPr>
          <p:cNvPicPr>
            <a:picLocks noChangeAspect="1"/>
          </p:cNvPicPr>
          <p:nvPr/>
        </p:nvPicPr>
        <p:blipFill>
          <a:blip r:embed="rId2"/>
          <a:srcRect l="17627" r="22943"/>
          <a:stretch/>
        </p:blipFill>
        <p:spPr>
          <a:xfrm>
            <a:off x="-2025266" y="706415"/>
            <a:ext cx="7731890" cy="7023364"/>
          </a:xfrm>
          <a:prstGeom prst="rect">
            <a:avLst/>
          </a:prstGeom>
        </p:spPr>
      </p:pic>
      <p:pic>
        <p:nvPicPr>
          <p:cNvPr id="6" name="Picture 5">
            <a:extLst>
              <a:ext uri="{FF2B5EF4-FFF2-40B4-BE49-F238E27FC236}">
                <a16:creationId xmlns:a16="http://schemas.microsoft.com/office/drawing/2014/main" id="{2A9819DE-A909-86D2-2E8B-FB29253117B6}"/>
              </a:ext>
            </a:extLst>
          </p:cNvPr>
          <p:cNvPicPr>
            <a:picLocks noChangeAspect="1"/>
          </p:cNvPicPr>
          <p:nvPr/>
        </p:nvPicPr>
        <p:blipFill>
          <a:blip r:embed="rId3"/>
          <a:stretch>
            <a:fillRect/>
          </a:stretch>
        </p:blipFill>
        <p:spPr>
          <a:xfrm>
            <a:off x="4789381" y="1445630"/>
            <a:ext cx="12192000" cy="5695950"/>
          </a:xfrm>
          <a:prstGeom prst="rect">
            <a:avLst/>
          </a:prstGeom>
        </p:spPr>
      </p:pic>
    </p:spTree>
    <p:extLst>
      <p:ext uri="{BB962C8B-B14F-4D97-AF65-F5344CB8AC3E}">
        <p14:creationId xmlns:p14="http://schemas.microsoft.com/office/powerpoint/2010/main" val="2352350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0D57F4-566D-DB4E-9336-7386D5806EA9}"/>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2F89122-CE76-FB53-00B5-43695F0E2027}"/>
              </a:ext>
            </a:extLst>
          </p:cNvPr>
          <p:cNvPicPr>
            <a:picLocks noChangeAspect="1"/>
          </p:cNvPicPr>
          <p:nvPr/>
        </p:nvPicPr>
        <p:blipFill>
          <a:blip r:embed="rId2"/>
          <a:stretch>
            <a:fillRect/>
          </a:stretch>
        </p:blipFill>
        <p:spPr>
          <a:xfrm>
            <a:off x="-923106" y="468171"/>
            <a:ext cx="7419035" cy="5527515"/>
          </a:xfrm>
          <a:prstGeom prst="rect">
            <a:avLst/>
          </a:prstGeom>
        </p:spPr>
      </p:pic>
      <p:pic>
        <p:nvPicPr>
          <p:cNvPr id="6" name="Picture 5">
            <a:extLst>
              <a:ext uri="{FF2B5EF4-FFF2-40B4-BE49-F238E27FC236}">
                <a16:creationId xmlns:a16="http://schemas.microsoft.com/office/drawing/2014/main" id="{1BD4AB86-9E2F-6FFC-17BA-7A676126E2B9}"/>
              </a:ext>
            </a:extLst>
          </p:cNvPr>
          <p:cNvPicPr>
            <a:picLocks noChangeAspect="1"/>
          </p:cNvPicPr>
          <p:nvPr/>
        </p:nvPicPr>
        <p:blipFill>
          <a:blip r:embed="rId3"/>
          <a:stretch>
            <a:fillRect/>
          </a:stretch>
        </p:blipFill>
        <p:spPr>
          <a:xfrm>
            <a:off x="5948600" y="-1219872"/>
            <a:ext cx="7353300" cy="7191375"/>
          </a:xfrm>
          <a:prstGeom prst="rect">
            <a:avLst/>
          </a:prstGeom>
        </p:spPr>
      </p:pic>
      <p:pic>
        <p:nvPicPr>
          <p:cNvPr id="8" name="Picture 7">
            <a:extLst>
              <a:ext uri="{FF2B5EF4-FFF2-40B4-BE49-F238E27FC236}">
                <a16:creationId xmlns:a16="http://schemas.microsoft.com/office/drawing/2014/main" id="{23217654-48EF-8DF1-1251-BD015D4F8D4C}"/>
              </a:ext>
            </a:extLst>
          </p:cNvPr>
          <p:cNvPicPr>
            <a:picLocks noChangeAspect="1"/>
          </p:cNvPicPr>
          <p:nvPr/>
        </p:nvPicPr>
        <p:blipFill>
          <a:blip r:embed="rId4"/>
          <a:stretch>
            <a:fillRect/>
          </a:stretch>
        </p:blipFill>
        <p:spPr>
          <a:xfrm>
            <a:off x="2077535" y="5212767"/>
            <a:ext cx="10810875" cy="3857625"/>
          </a:xfrm>
          <a:prstGeom prst="rect">
            <a:avLst/>
          </a:prstGeom>
        </p:spPr>
      </p:pic>
      <p:pic>
        <p:nvPicPr>
          <p:cNvPr id="10" name="Picture 9">
            <a:extLst>
              <a:ext uri="{FF2B5EF4-FFF2-40B4-BE49-F238E27FC236}">
                <a16:creationId xmlns:a16="http://schemas.microsoft.com/office/drawing/2014/main" id="{B9A0B50A-1622-53D5-5DD9-ACAA72997775}"/>
              </a:ext>
            </a:extLst>
          </p:cNvPr>
          <p:cNvPicPr>
            <a:picLocks noChangeAspect="1"/>
          </p:cNvPicPr>
          <p:nvPr/>
        </p:nvPicPr>
        <p:blipFill>
          <a:blip r:embed="rId5"/>
          <a:stretch>
            <a:fillRect/>
          </a:stretch>
        </p:blipFill>
        <p:spPr>
          <a:xfrm>
            <a:off x="9625250" y="-162597"/>
            <a:ext cx="4772025" cy="6134100"/>
          </a:xfrm>
          <a:prstGeom prst="rect">
            <a:avLst/>
          </a:prstGeom>
        </p:spPr>
      </p:pic>
    </p:spTree>
    <p:extLst>
      <p:ext uri="{BB962C8B-B14F-4D97-AF65-F5344CB8AC3E}">
        <p14:creationId xmlns:p14="http://schemas.microsoft.com/office/powerpoint/2010/main" val="168388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B68112-8F31-3C4C-FE10-9A0F8429C56B}"/>
              </a:ext>
            </a:extLst>
          </p:cNvPr>
          <p:cNvSpPr/>
          <p:nvPr/>
        </p:nvSpPr>
        <p:spPr>
          <a:xfrm>
            <a:off x="11250592" y="7141580"/>
            <a:ext cx="3275636" cy="1006997"/>
          </a:xfrm>
          <a:prstGeom prst="rect">
            <a:avLst/>
          </a:prstGeom>
          <a:solidFill>
            <a:srgbClr val="F9F8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980620" y="265203"/>
            <a:ext cx="8186618"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Flow Block Diagram</a:t>
            </a:r>
            <a:endParaRPr lang="en-US" sz="4450" dirty="0"/>
          </a:p>
        </p:txBody>
      </p:sp>
      <p:pic>
        <p:nvPicPr>
          <p:cNvPr id="4" name="Image 1" descr="preencoded.png"/>
          <p:cNvPicPr>
            <a:picLocks noChangeAspect="1"/>
          </p:cNvPicPr>
          <p:nvPr/>
        </p:nvPicPr>
        <p:blipFill>
          <a:blip r:embed="rId3"/>
          <a:stretch>
            <a:fillRect/>
          </a:stretch>
        </p:blipFill>
        <p:spPr>
          <a:xfrm>
            <a:off x="980620" y="1097578"/>
            <a:ext cx="4347567" cy="907256"/>
          </a:xfrm>
          <a:prstGeom prst="rect">
            <a:avLst/>
          </a:prstGeom>
        </p:spPr>
      </p:pic>
      <p:sp>
        <p:nvSpPr>
          <p:cNvPr id="11" name="Text 5"/>
          <p:cNvSpPr/>
          <p:nvPr/>
        </p:nvSpPr>
        <p:spPr>
          <a:xfrm>
            <a:off x="1247721" y="20521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Administrator / Admin Flow</a:t>
            </a:r>
            <a:endParaRPr lang="en-US" sz="2200" dirty="0"/>
          </a:p>
        </p:txBody>
      </p:sp>
      <p:pic>
        <p:nvPicPr>
          <p:cNvPr id="6" name="Picture 5">
            <a:extLst>
              <a:ext uri="{FF2B5EF4-FFF2-40B4-BE49-F238E27FC236}">
                <a16:creationId xmlns:a16="http://schemas.microsoft.com/office/drawing/2014/main" id="{E097F799-2203-3857-3A89-14BE7BD8395F}"/>
              </a:ext>
            </a:extLst>
          </p:cNvPr>
          <p:cNvPicPr>
            <a:picLocks noChangeAspect="1"/>
          </p:cNvPicPr>
          <p:nvPr/>
        </p:nvPicPr>
        <p:blipFill>
          <a:blip r:embed="rId4"/>
          <a:stretch>
            <a:fillRect/>
          </a:stretch>
        </p:blipFill>
        <p:spPr>
          <a:xfrm>
            <a:off x="6230196" y="321380"/>
            <a:ext cx="6409358" cy="76430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TotalTime>
  <Words>1821</Words>
  <Application>Microsoft Office PowerPoint</Application>
  <PresentationFormat>Custom</PresentationFormat>
  <Paragraphs>129</Paragraphs>
  <Slides>29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Merriweather</vt:lpstr>
      <vt:lpstr>Lucida Bright</vt:lpstr>
      <vt:lpstr>Times New Roman</vt:lpstr>
      <vt:lpstr>DM Sans Medium</vt:lpstr>
      <vt:lpstr>Segoe UI</vt:lpstr>
      <vt:lpstr>Montserrat</vt:lpstr>
      <vt:lpstr>WordVisi_MSFontService</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Yadnynesh Dhangar</cp:lastModifiedBy>
  <cp:revision>14</cp:revision>
  <dcterms:created xsi:type="dcterms:W3CDTF">2024-11-08T18:53:53Z</dcterms:created>
  <dcterms:modified xsi:type="dcterms:W3CDTF">2025-04-21T08:28:17Z</dcterms:modified>
</cp:coreProperties>
</file>